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33" r:id="rId3"/>
    <p:sldId id="334" r:id="rId4"/>
    <p:sldId id="339" r:id="rId5"/>
    <p:sldId id="340" r:id="rId6"/>
    <p:sldId id="342" r:id="rId7"/>
    <p:sldId id="341" r:id="rId8"/>
    <p:sldId id="33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comont" initials="mc" lastIdx="2" clrIdx="0">
    <p:extLst>
      <p:ext uri="{19B8F6BF-5375-455C-9EA6-DF929625EA0E}">
        <p15:presenceInfo xmlns:p15="http://schemas.microsoft.com/office/powerpoint/2012/main" userId="ef54ef6089ac9f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4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4651" autoAdjust="0"/>
  </p:normalViewPr>
  <p:slideViewPr>
    <p:cSldViewPr snapToGrid="0">
      <p:cViewPr varScale="1">
        <p:scale>
          <a:sx n="67" d="100"/>
          <a:sy n="67" d="100"/>
        </p:scale>
        <p:origin x="3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3BAC3-6A3A-4786-B512-77EB66066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0F923-53B7-4D8A-B8D7-777ED2C19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6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EBD55-F106-4B58-B144-3FF1A091AED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E26D4-ABF5-4346-A74D-1B8BD100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0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jpg"/><Relationship Id="rId7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3A93C70-D9BD-4892-A2AB-8E6A7EB58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2241045" cy="224104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88C9C27-00C4-4728-8302-51556F623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5544978"/>
            <a:ext cx="2432081" cy="121604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2B6A8C8-5BD2-4060-AC0B-6459AF3F3A30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5D97DE6-49F1-4A52-9349-E15E83124785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3CFB361-56E9-4DC6-B077-C01152CB5F36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9A83785B-0A0D-4F45-A169-24D893443CF5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545D44FA-7CEB-4205-92F9-B8B2E7359C6C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F32A485-CF04-4A9D-BA0E-85F08E2DE95E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D505A76-8375-4A09-B5AE-05FCC7D1FC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742920F-7C8F-4517-8522-BFFFBB86A9F5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8303B3A-C912-44AA-9C4B-5ECA3E99BF01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F10F8BB-7750-4009-A8F6-5AEBAA1F29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F8B4F333-202A-4D9B-8E37-60B8609805A1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FCB2D2-ADC9-4691-8F82-EF232E96D468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F8FC30F-0080-469E-BAF6-E4226126F275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CEF904DA-BC53-43A0-8C49-DCD5D0E360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1492" y="385511"/>
            <a:ext cx="6831103" cy="1482512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area</a:t>
            </a:r>
            <a:br>
              <a:rPr lang="fr-FR" dirty="0"/>
            </a:br>
            <a:r>
              <a:rPr lang="fr-FR" dirty="0"/>
              <a:t>ARIAL </a:t>
            </a:r>
            <a:r>
              <a:rPr lang="fr-FR" dirty="0" err="1"/>
              <a:t>bold</a:t>
            </a:r>
            <a:r>
              <a:rPr lang="fr-FR" dirty="0"/>
              <a:t> 36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3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34AED05-AA73-4C12-9042-1B7B86C6C520}"/>
              </a:ext>
            </a:extLst>
          </p:cNvPr>
          <p:cNvSpPr/>
          <p:nvPr userDrawn="1"/>
        </p:nvSpPr>
        <p:spPr>
          <a:xfrm>
            <a:off x="-1270" y="2500226"/>
            <a:ext cx="12193271" cy="1857551"/>
          </a:xfrm>
          <a:custGeom>
            <a:avLst/>
            <a:gdLst/>
            <a:ahLst/>
            <a:cxnLst/>
            <a:rect l="l" t="t" r="r" b="b"/>
            <a:pathLst>
              <a:path w="12193270" h="1451610">
                <a:moveTo>
                  <a:pt x="0" y="1451546"/>
                </a:moveTo>
                <a:lnTo>
                  <a:pt x="12193206" y="1451546"/>
                </a:lnTo>
                <a:lnTo>
                  <a:pt x="12193206" y="0"/>
                </a:lnTo>
                <a:lnTo>
                  <a:pt x="0" y="0"/>
                </a:lnTo>
                <a:lnTo>
                  <a:pt x="0" y="1451546"/>
                </a:lnTo>
                <a:close/>
              </a:path>
            </a:pathLst>
          </a:custGeom>
          <a:solidFill>
            <a:srgbClr val="FFFFFF">
              <a:alpha val="710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660" y="2756528"/>
            <a:ext cx="10957410" cy="1344943"/>
          </a:xfrm>
        </p:spPr>
        <p:txBody>
          <a:bodyPr anchor="ctr">
            <a:noAutofit/>
          </a:bodyPr>
          <a:lstStyle>
            <a:lvl1pPr algn="ctr">
              <a:defRPr sz="3200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9007D47-3A04-4D27-A884-1AE3AC11A2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0503D44-E7B3-469D-B306-2FF5188024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9437D5-41C6-4092-8F15-2D35C3DE52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301710-F014-42D7-8EC9-45C84A100613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223A8A0-C436-4448-97A6-7D1E26B52E2F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601C874-B981-4245-B33E-DDAE244D53C9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ABE19BF-C8D0-4C06-9345-3E1C7DCD7ABC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A545D7EE-0558-4B52-8861-C9D8292E1AED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4603FCC-A4D9-4765-B46E-C7B23AF30BF0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380801E8-5542-4963-B3C8-E3CEA43EC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6DFCD0E-9429-4CD8-B90F-B28916BE8597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C52D1E23-50BE-46EF-AB49-91FEB17AB162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A85822A3-4600-4D2A-9FB0-61194C4D59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AEE8EAC1-C0D8-415F-ACA7-F849BE3F9463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EC52A7-E1BD-4EFF-9C38-66571461E582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5CABDEF-7AC9-4FC0-8EA6-3DCF28B1C323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385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34AED05-AA73-4C12-9042-1B7B86C6C520}"/>
              </a:ext>
            </a:extLst>
          </p:cNvPr>
          <p:cNvSpPr/>
          <p:nvPr userDrawn="1"/>
        </p:nvSpPr>
        <p:spPr>
          <a:xfrm>
            <a:off x="-1270" y="2500226"/>
            <a:ext cx="12193271" cy="1857551"/>
          </a:xfrm>
          <a:custGeom>
            <a:avLst/>
            <a:gdLst/>
            <a:ahLst/>
            <a:cxnLst/>
            <a:rect l="l" t="t" r="r" b="b"/>
            <a:pathLst>
              <a:path w="12193270" h="1451610">
                <a:moveTo>
                  <a:pt x="0" y="1451546"/>
                </a:moveTo>
                <a:lnTo>
                  <a:pt x="12193206" y="1451546"/>
                </a:lnTo>
                <a:lnTo>
                  <a:pt x="12193206" y="0"/>
                </a:lnTo>
                <a:lnTo>
                  <a:pt x="0" y="0"/>
                </a:lnTo>
                <a:lnTo>
                  <a:pt x="0" y="1451546"/>
                </a:lnTo>
                <a:close/>
              </a:path>
            </a:pathLst>
          </a:custGeom>
          <a:solidFill>
            <a:srgbClr val="FFFFFF">
              <a:alpha val="710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660" y="2756528"/>
            <a:ext cx="10957410" cy="1344943"/>
          </a:xfrm>
        </p:spPr>
        <p:txBody>
          <a:bodyPr anchor="ctr">
            <a:noAutofit/>
          </a:bodyPr>
          <a:lstStyle>
            <a:lvl1pPr algn="ctr">
              <a:defRPr sz="3200">
                <a:gradFill>
                  <a:gsLst>
                    <a:gs pos="0">
                      <a:schemeClr val="accent3"/>
                    </a:gs>
                    <a:gs pos="99000">
                      <a:schemeClr val="accent2"/>
                    </a:gs>
                  </a:gsLst>
                  <a:lin ang="6600000" scaled="0"/>
                </a:gra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2D67A5-EAA3-4966-8483-D00415154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AAAD5C8-D18D-434B-8E81-83E828C2D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68C4E9-861C-4727-A0C8-49BA541230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A7F33C3-332B-49CB-A91C-167AA9E380ED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27E244E-7C95-429F-98A8-93FAEBA58AAE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44329E3D-F490-4CC5-A101-0AF0221E0C71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526E8BEE-7432-4233-8F9E-72919A2F556A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77DAEF2E-30F8-489A-AE4C-4310DA5F804F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83EBF01-CF94-4CF8-B5D5-9C37D9E74F0D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2B476300-723E-47B5-8DDD-D116FFB7A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139DE2F-8162-48F0-B482-700596610044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99496418-A8CB-49E1-A540-A96254C09A92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A0C93E67-E554-4DC7-B190-EA3B5E602E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7C021F19-84E6-439B-A1F5-761895C0DE22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12AB3CE-2E68-4DE7-AE65-E95ED65CAEC5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14F098E-C959-4829-BB9B-314420D578B8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274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8A392807-5212-4E41-BA16-604C80D49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102D6C6-AC19-420A-9BA5-9A10618A38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7EBDFB-9152-4E74-8BAC-BC7FCDAEA0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SAINT-GOBAIN ROMANIA</a:t>
            </a:r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F88B78A-F681-499B-8545-7390D3CC5708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B85F2E0-8102-48A0-95EE-6DE5EB1CF0CB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FDFDADD-3C29-496F-B9EB-CA10CBE3EFD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5CE8A3AA-5716-47EF-BD7D-F85368B50DF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C7D4929-AEA8-49F4-996F-08BAA6C223A5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E9AB32B3-2681-40A7-A250-DF888C66F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83996AD-27DA-4F34-B202-20C7AF6B1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3A331B71-8CCF-46C2-9323-17F1BA46C6EC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5E289F7-2880-47A6-BE95-DF602CC082D6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E5A1D1DD-5F66-4705-ABAD-A32BB6D9B0CD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27ED7B17-84A2-4C01-BFCA-DEDC3B481528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23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AC3FC3D7-F2F9-4811-9B50-3A1FA06FF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756A741C-3D9D-4E6E-A652-A43670BB93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D7F51B-8DFA-4B1D-9060-6CF7F2195D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207FC30-48D0-43BE-BBB9-60E88C523318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96D4119-5110-4479-8E41-9B8814EB4C43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2DA9AA87-A14A-48F4-BEC7-693CCF39A161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76C563A1-4538-4114-BCB6-3F2AAAE6D056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3CA393BE-A60F-4779-B573-CF5D59CDA6DC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F135DD5C-2DB8-4766-B31A-C745691BC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778A45A-8CA6-4B5B-80F6-FF0178C3F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B657E5D-3CF0-4E75-8227-B8E919D49575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AA3AA76-A747-40D0-AB9C-4E791DD159CF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8F3B37A-B5C3-4A96-839B-04E250D41924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E8D5AE1-6C7A-4B90-8C39-4B1BF676686B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5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B5CF971-BE82-44D4-88CE-CF0F71620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E77046C-3755-409A-9BE8-E47B5BA68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B88B8D-3D50-4D1C-BDC6-5ACD3196EE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153165B-B1C0-40CE-9068-2870248C2DED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A486569-427E-4D63-AE34-C76B7E60DE1D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BC08D656-C9B2-4EF1-AA48-A801AC6A8CAD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84B87E59-9523-4312-AE0A-030867024B7B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6D94CB37-718F-4E3B-8A05-1C2A8DBE88C4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CE5B0C55-C489-4956-8F70-849428322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EB8A29A-25FC-49C3-A02D-1B9A24167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9FB39CE-5C71-4E1F-8A8A-E6D0D01AE943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52154432-92E0-4815-9A79-CBCDDCD8C460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DF4CA7AF-7DA8-47F7-A9AD-F338F5B613EF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4E7AC3D-1CCD-40D6-84E3-B03C6D91F2F1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2158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8CA9053C-D638-4430-8E38-1CC79EA32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8B01BE1-459F-44AA-8C76-A792938762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BFCEF-3181-4F42-98FA-18E599B361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576466A-7B3A-4672-B2D2-83F98A8CED6C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081010C-3096-446D-91BF-B47735ED2B57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FA14FDBA-A49E-44BA-B578-38E8AF891E0F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32DB7816-EAC9-4B66-8F2E-93014364CB65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7BC84EF7-E8F1-48AB-9CF6-C9EB60E02BCE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80E308B5-E3AB-48ED-9C63-15D07E260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E501CF3-438A-4229-8B5C-94FF57A0F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E97664E0-2F75-4888-9691-8F0924CE7614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9757C45-2769-475B-97E7-330BD7C4600B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B7B16389-DF85-4E0B-9C59-B93DB2056B37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B5819900-AC27-43EE-911F-4116923661C9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4067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54BE90A4-1737-42BE-9B6C-7EFBD15D0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176AAF3B-3CC0-47CE-972E-1FF52805F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72AD7E-F340-4243-8727-1E3D41F230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B185D9B-7A1B-452E-93E9-549D3A3136EF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D2184F0-7984-4001-AC79-5B3B59D27B8E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9AC6145F-B4CC-4546-9839-3A3865E332E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B8725D4A-F743-4B0C-81CC-C4670D011C08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EC0DBB86-D1C9-40C8-A551-D284E4D4599E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BAB75BD3-CDD5-4234-A3B3-14EA82754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48210F0-A2EE-4A73-88E1-D8F89E7A4D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90C53A7C-D3ED-4DA0-8658-F7F2855D976D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34B3AD9-3649-4C10-B579-B6E16AE10FA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0788F4F8-2C21-43EC-9BE2-B128C2FE874F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D382EDB1-413F-43F6-8564-25170FA73160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71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54732256-AB42-4F4D-9DEF-919D8069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89E6B4D9-15D9-4EA9-B339-8C1B1C88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318BB7-C9C9-4E49-96EA-920012AF37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3B72F43-4231-487B-86C3-8E94A924248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2CAB677-21B5-4FB7-8032-C734E865C77A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CFB46954-7CF2-49C6-87A0-29494E4AF16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3E166ECB-5F7B-45BC-8D70-D76F6F280141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EDB1F094-DF48-4ABD-B8EB-CE2133D3343A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4705A45C-98ED-4AE2-8514-55D61D23D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CB8B8DE-D153-4CFF-A2A6-A4E1DF027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81B8A04D-E2BF-4B04-B33E-FF6879EB7E7D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E24B892A-E4C3-495E-9CAB-9BCF11F9C79C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1A969402-3E08-46EC-A92C-B4E6E87124F2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7EB0113-7D8D-4480-B823-D368BCF8D580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7118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488157"/>
            <a:ext cx="11395731" cy="46888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3186691-BFC2-4F7D-BBC2-4299F03A5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875" y="560606"/>
            <a:ext cx="11395731" cy="244149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SECOND TITLE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947031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17BA06F-93C9-446D-85AB-870B4BD5A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B546F95-C37B-4712-894C-118AFA65AD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792835-2D9A-487A-B211-34293EF54F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84BD98A-91AD-4BF5-8FEF-C72037C498B5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6A495C2-AC19-4852-A655-E9D9CBBCEFC8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DF6E80AE-AD4D-4C50-99C6-C1615D50D2A5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9BC7B688-5971-483D-89D7-295F7FF567C4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3740076C-28FA-4899-915B-DD7AFB995703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A795D6E0-442E-4CAF-BB77-477F08EF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2586E3B-5117-4245-AF59-FBA6C91C9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8314816B-101D-4122-8D82-9D5A87D46146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976781D-4275-4A5A-BA13-494F4AFC3F5E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24A40AE-EF00-403E-AAE1-F79C2FDAC123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3FE19BA7-9EC4-415E-94D8-958AA06F034C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998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3186691-BFC2-4F7D-BBC2-4299F03A5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875" y="560606"/>
            <a:ext cx="11395731" cy="244149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SECOND TITLE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947031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17BA06F-93C9-446D-85AB-870B4BD5A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B546F95-C37B-4712-894C-118AFA65AD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792835-2D9A-487A-B211-34293EF54F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SAINT-GOBAIN ROMANIA</a:t>
            </a:r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E49AE8F-1D6B-4946-82BC-29D169B10E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733" y="1422381"/>
            <a:ext cx="11396217" cy="107613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A62959C-6A81-4D6F-9ED5-B739073DAD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6390" y="4422588"/>
            <a:ext cx="2715080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4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CF0B1D60-75DF-4272-AF57-515FA4DF12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0102" y="4422588"/>
            <a:ext cx="2715080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4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1CE2305-4B9D-4B6F-8ED9-19C90C5F1F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83814" y="4422588"/>
            <a:ext cx="2715080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4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C84C66B1-24A2-47DF-B45C-2F6BE132A6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7526" y="4422588"/>
            <a:ext cx="2715080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4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04A8A5F-FBF7-466E-8418-BC03A3C7B9D3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381ABE7-178E-4937-9381-A6639FF339F9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D2C0FB14-7FB4-470D-B193-7DB449021109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5F04C31C-7A1B-4817-A41B-26C70FDB3932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BC4BE05C-B80D-41C1-9775-E2B3D3E043B8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BB357A99-03D3-46C3-9F6B-C7EA423C4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C789E52-893E-47F4-BC1C-689232C2E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C0597F6C-C22E-4348-8F4D-A2B07357B0A6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0CCCFADA-2E0C-48E1-B8A9-7B96A41B48EC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E6AA835A-D3A0-40F5-9E89-A1053787D347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11122723-3992-41C0-BCAB-920E6D4931F0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1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6725494-3FD7-4F46-A4FD-16502EE69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1998" cy="296739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C46A6D3-B7BE-4138-A035-71DEB6AB5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5544978"/>
            <a:ext cx="2432081" cy="121604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9414951-FC9A-46CD-AF3B-85A85A0DC9A0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3922F5A-2A54-47CD-B361-288A8A98C8AF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FB278EC-1FFC-4476-BB9D-AC4093425666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CD5BE76-2727-4152-AE97-3EB622511449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C3438E23-C4A1-4E4B-94E1-062E8512C97F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6BF0B9DB-7296-4B03-83E5-75409CE73879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98EE386-9065-455E-BBD1-B86468BC4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2CEB45-95D6-4CDF-A725-BED302395DAE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2486DF7-3770-4E60-8565-5CA458985353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45FABE31-CA49-4BED-A830-D1EDAEFDA6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89B115D6-1831-47EE-BF50-F159ACE41E03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80EC805-1E5D-4F28-8497-A5C219782779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2CB12DB-49FA-406B-9F50-93A8ACB56436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DD068F0C-0854-4CB2-AAAF-EC85F2EC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1492" y="385511"/>
            <a:ext cx="6831103" cy="1482512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area</a:t>
            </a:r>
            <a:br>
              <a:rPr lang="fr-FR" dirty="0"/>
            </a:br>
            <a:r>
              <a:rPr lang="fr-FR" dirty="0"/>
              <a:t>ARIAL </a:t>
            </a:r>
            <a:r>
              <a:rPr lang="fr-FR" dirty="0" err="1"/>
              <a:t>bold</a:t>
            </a:r>
            <a:r>
              <a:rPr lang="fr-FR" dirty="0"/>
              <a:t> 36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2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61552965-3B79-4407-A1B4-BBF104E16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6862" y="1391839"/>
            <a:ext cx="3109896" cy="22837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63504B41-2C4A-44A7-B356-C90E8C773A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1052" y="1391838"/>
            <a:ext cx="3109896" cy="22837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BF7E19F1-70C1-47DE-96E8-37099D795D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5242" y="1391838"/>
            <a:ext cx="3109896" cy="22837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2B9F9FA-A752-484A-B78D-C1298BF37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9EBCC963-BBFD-4289-88C8-B2DA5DB480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5726A3-2A6A-478A-8166-DF57B2D150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7425" y="4003675"/>
            <a:ext cx="3109913" cy="1887538"/>
          </a:xfrm>
        </p:spPr>
        <p:txBody>
          <a:bodyPr lIns="0"/>
          <a:lstStyle>
            <a:lvl1pPr marL="0" indent="0">
              <a:lnSpc>
                <a:spcPct val="100000"/>
              </a:lnSpc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buFont typeface="Arial" panose="020B0604020202020204" pitchFamily="34" charset="0"/>
              <a:buChar char=" "/>
              <a:defRPr sz="1200" cap="all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EDE09B4-65E2-4332-8EBF-CFDA7C727C8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E98475C-4A53-4F72-96A2-4DA1372FBA4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C26FB72A-2155-4DAF-A5B5-B8AC69AE53ED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62E4FD30-1DB8-45F6-8901-E852D4692E6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B417CC8C-FD96-4952-AFA9-BFB5B8F4EBFC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DF2D9B5A-CE7A-4A71-8395-8ECEBD39721B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Image 55">
            <a:extLst>
              <a:ext uri="{FF2B5EF4-FFF2-40B4-BE49-F238E27FC236}">
                <a16:creationId xmlns:a16="http://schemas.microsoft.com/office/drawing/2014/main" id="{6511F683-514A-4841-A0C2-76F2E56B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FA478002-C551-42C3-A28D-032F566E4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0413C14A-A56F-4E31-9AFD-4BC4D0E9E0C8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EEF58A8-FC65-4FB6-85B7-BE461A7AE798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0F8CDBDE-10D2-4801-BFB9-8360B42DBFEE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00C5A8A1-7E50-40CD-9487-644638E98FEF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B0C2BC0C-EAD0-4F7D-97CB-0A1AC1B838C7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98DDAFC2-03E0-4185-BCFC-D7B4FA708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64" name="ZoneTexte 63">
            <a:extLst>
              <a:ext uri="{FF2B5EF4-FFF2-40B4-BE49-F238E27FC236}">
                <a16:creationId xmlns:a16="http://schemas.microsoft.com/office/drawing/2014/main" id="{CD8F52F2-5AB1-4234-85D3-5BDA1718B667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10DD4685-0339-4F72-B2AB-0E6FDE6A35CA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5E6F2A86-985E-4B50-8279-F41DC687EE32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5EB55877-0BE9-4082-8BA7-963915D0FECB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7E013A73-FAAC-4352-B38E-3582DA4A6B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1052" y="4003675"/>
            <a:ext cx="3109913" cy="1887538"/>
          </a:xfrm>
        </p:spPr>
        <p:txBody>
          <a:bodyPr lIns="0"/>
          <a:lstStyle>
            <a:lvl1pPr marL="0" indent="0">
              <a:lnSpc>
                <a:spcPct val="100000"/>
              </a:lnSpc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buFont typeface="Arial" panose="020B0604020202020204" pitchFamily="34" charset="0"/>
              <a:buChar char=" "/>
              <a:defRPr sz="1200" cap="all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69" name="Espace réservé du texte 4">
            <a:extLst>
              <a:ext uri="{FF2B5EF4-FFF2-40B4-BE49-F238E27FC236}">
                <a16:creationId xmlns:a16="http://schemas.microsoft.com/office/drawing/2014/main" id="{58C0CEFD-21AC-49F4-8585-BD4BE8B439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94679" y="4003675"/>
            <a:ext cx="3109913" cy="1887538"/>
          </a:xfrm>
        </p:spPr>
        <p:txBody>
          <a:bodyPr lIns="0"/>
          <a:lstStyle>
            <a:lvl1pPr marL="0" indent="0">
              <a:lnSpc>
                <a:spcPct val="100000"/>
              </a:lnSpc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buFont typeface="Arial" panose="020B0604020202020204" pitchFamily="34" charset="0"/>
              <a:buChar char=" "/>
              <a:defRPr sz="1200" cap="all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354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61552965-3B79-4407-A1B4-BBF104E16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390" y="1270933"/>
            <a:ext cx="2715080" cy="25198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63504B41-2C4A-44A7-B356-C90E8C773A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0102" y="1270932"/>
            <a:ext cx="2715080" cy="25198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BF7E19F1-70C1-47DE-96E8-37099D795D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3814" y="1270932"/>
            <a:ext cx="2715080" cy="25198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3014A0DA-CC35-4D24-9A17-6A20EEFF66C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77526" y="1270932"/>
            <a:ext cx="2715080" cy="25198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D3682D9-19DB-4C28-B9BB-A69538B52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7DF3499E-2325-449A-9F52-B2C2AE8FB9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4ECB99-F4AC-4024-A452-20844AC0D3B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21197289-69A9-46E9-A9AF-54C27491F5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6390" y="3964350"/>
            <a:ext cx="2715080" cy="1887538"/>
          </a:xfrm>
        </p:spPr>
        <p:txBody>
          <a:bodyPr lIns="0"/>
          <a:lstStyle>
            <a:lvl1pPr marL="0" indent="0">
              <a:lnSpc>
                <a:spcPct val="150000"/>
              </a:lnSpc>
              <a:spcBef>
                <a:spcPts val="0"/>
              </a:spcBef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F91DFE7-44AB-4505-8206-C95BBEDF5052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F5A9CC02-6FFD-4466-AE32-127A8671FDE5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BE537E65-C7D4-42A4-8B98-A35260F685DE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65C5040B-C01F-4930-88B4-8BEE2B9E8737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49B735DD-BF16-4129-A694-2994577D2194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" name="Image 59">
            <a:extLst>
              <a:ext uri="{FF2B5EF4-FFF2-40B4-BE49-F238E27FC236}">
                <a16:creationId xmlns:a16="http://schemas.microsoft.com/office/drawing/2014/main" id="{F7F92781-C953-4863-99FC-95499CA6C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F9F8B093-41D9-4FE3-B10D-60787F2D2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62" name="Groupe 61">
            <a:extLst>
              <a:ext uri="{FF2B5EF4-FFF2-40B4-BE49-F238E27FC236}">
                <a16:creationId xmlns:a16="http://schemas.microsoft.com/office/drawing/2014/main" id="{0F9625CD-7F15-4FD1-9579-F262217B311F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EA067639-87A8-4D57-A93D-AAA18DE0F62A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CA11697C-4EB1-4FA6-A2DD-A8889AB7FAB5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29098E34-71FA-4BCE-9219-1DDF386978C2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4073494A-E0BF-4E9C-B724-82402E7D1989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A53C46C4-874D-4E6C-B680-7D5997195E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0EBE0383-430B-459C-A5A2-18BC71D7019C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68C50A43-6B83-4C82-8031-D0407D42F4A4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89C17B20-03C8-4A92-BB58-8CC749E757DD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67B21C89-FC1F-4A66-9EF7-55E3AE061707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Espace réservé du texte 4">
            <a:extLst>
              <a:ext uri="{FF2B5EF4-FFF2-40B4-BE49-F238E27FC236}">
                <a16:creationId xmlns:a16="http://schemas.microsoft.com/office/drawing/2014/main" id="{B9437E24-ECF6-4B2C-B3D7-E599F54693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0102" y="3964350"/>
            <a:ext cx="2715080" cy="1887538"/>
          </a:xfrm>
        </p:spPr>
        <p:txBody>
          <a:bodyPr lIns="0"/>
          <a:lstStyle>
            <a:lvl1pPr marL="0" indent="0">
              <a:lnSpc>
                <a:spcPct val="150000"/>
              </a:lnSpc>
              <a:spcBef>
                <a:spcPts val="0"/>
              </a:spcBef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68690EC-35DC-4513-B7F4-AD73089812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83814" y="3964350"/>
            <a:ext cx="2715080" cy="1887538"/>
          </a:xfrm>
        </p:spPr>
        <p:txBody>
          <a:bodyPr lIns="0"/>
          <a:lstStyle>
            <a:lvl1pPr marL="0" indent="0">
              <a:lnSpc>
                <a:spcPct val="150000"/>
              </a:lnSpc>
              <a:spcBef>
                <a:spcPts val="0"/>
              </a:spcBef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C73FEA54-7E12-4126-B081-3080487236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7526" y="3964350"/>
            <a:ext cx="2715080" cy="1887538"/>
          </a:xfrm>
        </p:spPr>
        <p:txBody>
          <a:bodyPr lIns="0"/>
          <a:lstStyle>
            <a:lvl1pPr marL="0" indent="0">
              <a:lnSpc>
                <a:spcPct val="150000"/>
              </a:lnSpc>
              <a:spcBef>
                <a:spcPts val="0"/>
              </a:spcBef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20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485E9E-E236-430E-920C-74F3DE0497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733" y="1165412"/>
            <a:ext cx="11396217" cy="1076137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B3914B-EB25-49AC-95B3-55B1C1AF19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287" y="2940050"/>
            <a:ext cx="3424629" cy="1009650"/>
          </a:xfrm>
        </p:spPr>
        <p:txBody>
          <a:bodyPr lIns="0"/>
          <a:lstStyle>
            <a:lvl1pPr marL="142875" indent="-58738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5"/>
                    </a:gs>
                    <a:gs pos="0">
                      <a:schemeClr val="accent1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F08EA87-61C9-430B-AC25-D3D896C9BF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304" y="2940050"/>
            <a:ext cx="3424629" cy="1009650"/>
          </a:xfrm>
        </p:spPr>
        <p:txBody>
          <a:bodyPr lIns="0"/>
          <a:lstStyle>
            <a:lvl1pPr marL="131763" indent="-42863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5"/>
                    </a:gs>
                    <a:gs pos="0">
                      <a:schemeClr val="accent4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E6078318-3F64-4A5B-BFBC-D62E4BD7C6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7321" y="2940050"/>
            <a:ext cx="3424629" cy="1009650"/>
          </a:xfrm>
        </p:spPr>
        <p:txBody>
          <a:bodyPr lIns="0"/>
          <a:lstStyle>
            <a:lvl1pPr marL="107950" indent="-12700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5"/>
                    </a:gs>
                    <a:gs pos="0">
                      <a:schemeClr val="accent1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0CD46731-614F-4F94-B694-53860A0487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5733" y="4637407"/>
            <a:ext cx="3424629" cy="1009650"/>
          </a:xfrm>
        </p:spPr>
        <p:txBody>
          <a:bodyPr lIns="0"/>
          <a:lstStyle>
            <a:lvl1pPr marL="114300" indent="-30163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3"/>
                    </a:gs>
                    <a:gs pos="0">
                      <a:schemeClr val="accent2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F71D7E79-6E2B-437F-B70C-2A7E41508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81750" y="4637407"/>
            <a:ext cx="3424629" cy="1009650"/>
          </a:xfrm>
        </p:spPr>
        <p:txBody>
          <a:bodyPr lIns="0"/>
          <a:lstStyle>
            <a:lvl1pPr marL="101600" indent="-23813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5"/>
                    </a:gs>
                    <a:gs pos="0">
                      <a:schemeClr val="accent1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4FCCEFC2-7AA2-4D92-9D2E-4B84B75049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7767" y="4637407"/>
            <a:ext cx="3424629" cy="1009650"/>
          </a:xfrm>
        </p:spPr>
        <p:txBody>
          <a:bodyPr lIns="0"/>
          <a:lstStyle>
            <a:lvl1pPr marL="125413" indent="-41275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lang="fr-FR" sz="3300" b="1" kern="1200" dirty="0" smtClean="0">
                <a:gradFill>
                  <a:gsLst>
                    <a:gs pos="100000">
                      <a:schemeClr val="accent5"/>
                    </a:gs>
                    <a:gs pos="0">
                      <a:schemeClr val="accent4"/>
                    </a:gs>
                  </a:gsLst>
                  <a:lin ang="78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75FF5BD5-B9A4-4F6C-87A4-DC3731169966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C831457-8CF3-41CD-B002-FEB2809367AA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7F56D414-85C8-444D-9504-91CC3099D7B2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8350CE55-8BD2-4D30-8E5F-E41597FAE9EE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7AAC1E5E-F99C-46AB-8114-C44AC0FA51FC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85C946A3-BAC0-4D1E-914B-CE95088C6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D1EA5AE-CAF2-40E0-9AA5-19E83E77C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BF2F0A46-7DD2-4DA2-BD1F-780928DEF8BF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80EAFE5F-BBCC-4BD1-8B2E-7D9BF2C16E86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5129704F-6F35-4224-ABBF-01062C97F9D1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E1693932-148F-4DE7-B24D-5CA1D81D34B3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77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248F92-DF57-4905-9BD7-E7E9390BB1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0604" y="1289372"/>
            <a:ext cx="4895850" cy="669925"/>
          </a:xfrm>
          <a:prstGeom prst="round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1"/>
          </a:gradFill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22CA30-8852-494D-9725-BCFC75126B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938" y="2170113"/>
            <a:ext cx="4895850" cy="3506787"/>
          </a:xfrm>
        </p:spPr>
        <p:txBody>
          <a:bodyPr lIns="0"/>
          <a:lstStyle>
            <a:lvl1pPr marL="88900" indent="-88900" algn="ctr">
              <a:defRPr b="1" cap="all" baseline="0"/>
            </a:lvl1pPr>
            <a:lvl2pPr marL="88900" indent="0" algn="ctr">
              <a:buFont typeface="Arial" panose="020B0604020202020204" pitchFamily="34" charset="0"/>
              <a:buChar char=" "/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01FD8431-73FB-4F17-BA90-DCAE9750C6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840" y="1289372"/>
            <a:ext cx="4895850" cy="669925"/>
          </a:xfrm>
          <a:prstGeom prst="round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0" scaled="1"/>
          </a:gradFill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187C708C-B52C-415B-B418-799E7672EE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174" y="2170113"/>
            <a:ext cx="4895850" cy="3506787"/>
          </a:xfrm>
        </p:spPr>
        <p:txBody>
          <a:bodyPr lIns="0"/>
          <a:lstStyle>
            <a:lvl1pPr marL="88900" indent="-88900" algn="ctr">
              <a:defRPr b="1" cap="all" baseline="0">
                <a:solidFill>
                  <a:schemeClr val="accent4"/>
                </a:solidFill>
              </a:defRPr>
            </a:lvl1pPr>
            <a:lvl2pPr marL="88900" indent="0" algn="ctr">
              <a:buFont typeface="Arial" panose="020B0604020202020204" pitchFamily="34" charset="0"/>
              <a:buChar char=" "/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014C101-0ACE-4156-A263-5E39A55C1D53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C968653-9175-4734-977F-6DA46CDB647A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001CB0D-EBF5-4905-BE73-16E5CEADE3F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2A05A84-BA89-4B8F-AFC5-5F7FAFDBB292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173A629C-EE13-450C-A039-051B08328CB4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5DD0EE21-E102-4477-AB31-15E4B6C8D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2456EF5B-4D22-4148-9F90-80C04E08E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E9816361-3EFF-42FB-90A0-8FDD362C83F5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16B075F-36E6-4BA3-B4EE-63ED005CE7F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582188F0-413C-4CEA-A8AD-8E6877E918C4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EA9ABA3-06EB-4789-865F-C2EE6F534813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4602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C07B1A-F003-45C6-A88F-E342458E96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3313" y="1422381"/>
            <a:ext cx="7315200" cy="1237478"/>
          </a:xfrm>
          <a:prstGeom prst="roundRect">
            <a:avLst>
              <a:gd name="adj" fmla="val 19670"/>
            </a:avLst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2600000" scaled="0"/>
            </a:gradFill>
          </a:ln>
        </p:spPr>
        <p:txBody>
          <a:bodyPr tIns="396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b="1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9A43C716-25DB-42DE-8114-864B42BFD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171" y="1067930"/>
            <a:ext cx="1852676" cy="708902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</a:gradFill>
        </p:spPr>
        <p:txBody>
          <a:bodyPr wrap="none" lIns="72000" rIns="72000" bIns="108000">
            <a:spAutoFit/>
          </a:bodyPr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88BA331D-C89C-4EA6-B668-AA1F2E282F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437" y="3429000"/>
            <a:ext cx="5130399" cy="1237478"/>
          </a:xfrm>
          <a:prstGeom prst="roundRect">
            <a:avLst>
              <a:gd name="adj" fmla="val 19670"/>
            </a:avLst>
          </a:prstGeom>
          <a:ln w="31750"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12600000" scaled="0"/>
            </a:gradFill>
          </a:ln>
        </p:spPr>
        <p:txBody>
          <a:bodyPr wrap="square" tIns="396000" bIns="144000">
            <a:spAutoFit/>
          </a:bodyPr>
          <a:lstStyle>
            <a:lvl1pPr marL="342900" indent="-342900" algn="ctr">
              <a:lnSpc>
                <a:spcPct val="100000"/>
              </a:lnSpc>
              <a:spcBef>
                <a:spcPts val="0"/>
              </a:spcBef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lang="fr-FR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</a:pPr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F4F6A109-E512-44FD-A8E7-9573A5A613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4230" y="3175250"/>
            <a:ext cx="1501263" cy="5075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</p:spPr>
        <p:txBody>
          <a:bodyPr wrap="none" lIns="216000" rIns="216000" bIns="108000">
            <a:spAutoFit/>
          </a:bodyPr>
          <a:lstStyle>
            <a:lvl1pPr marL="0" indent="0" algn="ctr">
              <a:buNone/>
              <a:defRPr sz="15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A8062B05-44AF-493B-A2FC-FCA5BE5408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6872" y="3429000"/>
            <a:ext cx="5130399" cy="1237478"/>
          </a:xfrm>
          <a:prstGeom prst="roundRect">
            <a:avLst>
              <a:gd name="adj" fmla="val 19670"/>
            </a:avLst>
          </a:prstGeom>
          <a:ln w="31750">
            <a:gradFill>
              <a:gsLst>
                <a:gs pos="100000">
                  <a:schemeClr val="accent6"/>
                </a:gs>
                <a:gs pos="0">
                  <a:schemeClr val="accent5"/>
                </a:gs>
              </a:gsLst>
              <a:lin ang="12600000" scaled="0"/>
            </a:gradFill>
          </a:ln>
        </p:spPr>
        <p:txBody>
          <a:bodyPr wrap="square" tIns="396000" bIns="144000">
            <a:spAutoFit/>
          </a:bodyPr>
          <a:lstStyle>
            <a:lvl1pPr marL="342900" indent="-342900" algn="ctr">
              <a:lnSpc>
                <a:spcPct val="100000"/>
              </a:lnSpc>
              <a:spcBef>
                <a:spcPts val="0"/>
              </a:spcBef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lang="fr-FR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</a:pPr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B350CF98-A8E6-45E1-BD7B-9F0B22618B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44665" y="3175250"/>
            <a:ext cx="1501263" cy="507500"/>
          </a:xfrm>
          <a:prstGeom prst="round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1"/>
          </a:gradFill>
        </p:spPr>
        <p:txBody>
          <a:bodyPr wrap="none" lIns="216000" rIns="216000" bIns="108000">
            <a:spAutoFit/>
          </a:bodyPr>
          <a:lstStyle>
            <a:lvl1pPr marL="0" indent="0" algn="ctr">
              <a:buNone/>
              <a:defRPr sz="15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0B8CB499-A00E-4B36-9BA7-2602279DEF3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9D03E1D-B1A0-447C-9101-2D3FC425D072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570BD47D-DEBB-4505-93A8-6624AE64E2AB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1E5ACF18-7AC6-40DF-838E-E9322D18CDC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D30E942C-69D3-431D-B3E8-479BD7A0A889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AE46AB4A-11C0-4578-803F-841372C6F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C0D39BAA-12CA-4ADB-88A8-F2FB53EC0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A9B36EA5-A051-4FB3-A514-EAF7BA1A0DB3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E7DD560-5EC6-4B19-AA00-F7DCDAA03704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88088D2C-00C5-45D1-A795-F48030E1F822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C7FAEE4F-2D1F-40D7-A932-3D6E24B12DB3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493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E057667-C7A5-4137-9DB8-0945C678064C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47F3FFC-0041-46D3-B1A6-B98DE4539D07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D2B1DB9-EF9E-44CA-9E37-082CCFC5594E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3B654FFD-FAE6-46FB-A29E-2CB16DF04BC6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010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B06F31A-68BE-4A37-B14B-BCF3065EFFC7}"/>
              </a:ext>
            </a:extLst>
          </p:cNvPr>
          <p:cNvGrpSpPr/>
          <p:nvPr userDrawn="1"/>
        </p:nvGrpSpPr>
        <p:grpSpPr>
          <a:xfrm>
            <a:off x="-1" y="2606282"/>
            <a:ext cx="11920539" cy="504499"/>
            <a:chOff x="-1" y="1558532"/>
            <a:chExt cx="12559863" cy="504499"/>
          </a:xfrm>
        </p:grpSpPr>
        <p:sp>
          <p:nvSpPr>
            <p:cNvPr id="13" name="Flèche : pentagone 12">
              <a:extLst>
                <a:ext uri="{FF2B5EF4-FFF2-40B4-BE49-F238E27FC236}">
                  <a16:creationId xmlns:a16="http://schemas.microsoft.com/office/drawing/2014/main" id="{A532B51E-0983-44C5-A484-966455830829}"/>
                </a:ext>
              </a:extLst>
            </p:cNvPr>
            <p:cNvSpPr/>
            <p:nvPr/>
          </p:nvSpPr>
          <p:spPr>
            <a:xfrm>
              <a:off x="9906751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id="{C47322A6-4341-41D6-8BE6-1CE4C29197D4}"/>
                </a:ext>
              </a:extLst>
            </p:cNvPr>
            <p:cNvSpPr/>
            <p:nvPr/>
          </p:nvSpPr>
          <p:spPr>
            <a:xfrm>
              <a:off x="7430063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89EFD0FB-ABD7-465F-89BC-E05AF9DCAF95}"/>
                </a:ext>
              </a:extLst>
            </p:cNvPr>
            <p:cNvSpPr/>
            <p:nvPr/>
          </p:nvSpPr>
          <p:spPr>
            <a:xfrm>
              <a:off x="4953375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BFF83C4B-180A-43FB-B998-6AB49E28F2BB}"/>
                </a:ext>
              </a:extLst>
            </p:cNvPr>
            <p:cNvSpPr/>
            <p:nvPr/>
          </p:nvSpPr>
          <p:spPr>
            <a:xfrm>
              <a:off x="2476687" y="1558533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7" name="Flèche : pentagone 16">
              <a:extLst>
                <a:ext uri="{FF2B5EF4-FFF2-40B4-BE49-F238E27FC236}">
                  <a16:creationId xmlns:a16="http://schemas.microsoft.com/office/drawing/2014/main" id="{F6E69169-005F-41AC-A91F-1A022F1CC87C}"/>
                </a:ext>
              </a:extLst>
            </p:cNvPr>
            <p:cNvSpPr/>
            <p:nvPr/>
          </p:nvSpPr>
          <p:spPr>
            <a:xfrm>
              <a:off x="-1" y="1558534"/>
              <a:ext cx="2653111" cy="504497"/>
            </a:xfrm>
            <a:prstGeom prst="homePlate">
              <a:avLst>
                <a:gd name="adj" fmla="val 3303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</p:grp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0856D3CF-1D8C-4FB7-86C7-1546A66F8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633" y="2555317"/>
            <a:ext cx="2118782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EE6151B2-26BE-489E-9BCD-144E03C31A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8061" y="2555317"/>
            <a:ext cx="2118781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A9D56AF7-047E-4FCA-AED6-750F445761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90489" y="2555317"/>
            <a:ext cx="2118172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A0C2135B-329A-4892-BA20-FFA350EBA3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9927" y="2555317"/>
            <a:ext cx="2142550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ADC9D1C7-0282-496C-9599-B8FBE6DE83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34126" y="2555317"/>
            <a:ext cx="2118171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7B394B1B-94A0-4F75-9093-9A45D085A5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6852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0A9FA24-0F77-4635-9AAB-89F36C2671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18671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171B2DD9-C955-49CF-9E7D-398D6AF145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0489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DAF4A88-3BC0-46F7-9733-B455D9C928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2308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53EAC965-772C-4E54-B4D7-C6782BA14A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34126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3AACB24-1746-499F-9230-23CE3902F470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E090284-E945-4AA1-A6CA-A0F27D2C4E3A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1CEE0CDC-675B-4297-B5E6-3D875C12FEA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0481C1D9-5CFA-4BC5-828E-AF8DF16025FB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46876E73-F904-4B6D-9C48-71D81B97C020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3C36705B-0947-4E95-A935-AB7E8B6CD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38440AC-537B-4B58-8E25-86D63008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7A16A31-755C-4409-A685-7C1D818042EA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22D08258-3327-4F5D-8D3C-2B28065B61C7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D6834415-712C-4EE8-83A1-2FF53D2E8FE6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E5AA4B0-C888-477F-937B-E7344AF46B2E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096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B06F31A-68BE-4A37-B14B-BCF3065EFFC7}"/>
              </a:ext>
            </a:extLst>
          </p:cNvPr>
          <p:cNvGrpSpPr/>
          <p:nvPr userDrawn="1"/>
        </p:nvGrpSpPr>
        <p:grpSpPr>
          <a:xfrm>
            <a:off x="-1" y="2606282"/>
            <a:ext cx="11920539" cy="504499"/>
            <a:chOff x="-1" y="1558532"/>
            <a:chExt cx="12559863" cy="504499"/>
          </a:xfrm>
        </p:grpSpPr>
        <p:sp>
          <p:nvSpPr>
            <p:cNvPr id="13" name="Flèche : pentagone 12">
              <a:extLst>
                <a:ext uri="{FF2B5EF4-FFF2-40B4-BE49-F238E27FC236}">
                  <a16:creationId xmlns:a16="http://schemas.microsoft.com/office/drawing/2014/main" id="{A532B51E-0983-44C5-A484-966455830829}"/>
                </a:ext>
              </a:extLst>
            </p:cNvPr>
            <p:cNvSpPr/>
            <p:nvPr/>
          </p:nvSpPr>
          <p:spPr>
            <a:xfrm>
              <a:off x="9906751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id="{C47322A6-4341-41D6-8BE6-1CE4C29197D4}"/>
                </a:ext>
              </a:extLst>
            </p:cNvPr>
            <p:cNvSpPr/>
            <p:nvPr/>
          </p:nvSpPr>
          <p:spPr>
            <a:xfrm>
              <a:off x="7430063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89EFD0FB-ABD7-465F-89BC-E05AF9DCAF95}"/>
                </a:ext>
              </a:extLst>
            </p:cNvPr>
            <p:cNvSpPr/>
            <p:nvPr/>
          </p:nvSpPr>
          <p:spPr>
            <a:xfrm>
              <a:off x="4953375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BFF83C4B-180A-43FB-B998-6AB49E28F2BB}"/>
                </a:ext>
              </a:extLst>
            </p:cNvPr>
            <p:cNvSpPr/>
            <p:nvPr/>
          </p:nvSpPr>
          <p:spPr>
            <a:xfrm>
              <a:off x="2476687" y="1558533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7" name="Flèche : pentagone 16">
              <a:extLst>
                <a:ext uri="{FF2B5EF4-FFF2-40B4-BE49-F238E27FC236}">
                  <a16:creationId xmlns:a16="http://schemas.microsoft.com/office/drawing/2014/main" id="{F6E69169-005F-41AC-A91F-1A022F1CC87C}"/>
                </a:ext>
              </a:extLst>
            </p:cNvPr>
            <p:cNvSpPr/>
            <p:nvPr/>
          </p:nvSpPr>
          <p:spPr>
            <a:xfrm>
              <a:off x="-1" y="1558534"/>
              <a:ext cx="2653111" cy="504497"/>
            </a:xfrm>
            <a:prstGeom prst="homePlate">
              <a:avLst>
                <a:gd name="adj" fmla="val 3303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</p:grp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0856D3CF-1D8C-4FB7-86C7-1546A66F8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633" y="2555317"/>
            <a:ext cx="2118782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EE6151B2-26BE-489E-9BCD-144E03C31A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8061" y="2555317"/>
            <a:ext cx="2118781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A9D56AF7-047E-4FCA-AED6-750F445761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90489" y="2555317"/>
            <a:ext cx="2118172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A0C2135B-329A-4892-BA20-FFA350EBA3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9927" y="2555317"/>
            <a:ext cx="2142550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ADC9D1C7-0282-496C-9599-B8FBE6DE83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34126" y="2555317"/>
            <a:ext cx="2118171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7B394B1B-94A0-4F75-9093-9A45D085A5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6852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0A9FA24-0F77-4635-9AAB-89F36C2671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18671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171B2DD9-C955-49CF-9E7D-398D6AF145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0489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DAF4A88-3BC0-46F7-9733-B455D9C928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2308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53EAC965-772C-4E54-B4D7-C6782BA14A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34126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41991B2E-FDB8-4798-AF4B-5A4759AB36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5633" y="1821886"/>
            <a:ext cx="2118782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136AC771-EFE6-44AE-9DF5-ACE7F79440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18061" y="1821886"/>
            <a:ext cx="2118781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F7F96390-8C23-4FA5-9DA7-3D50E1AE08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90489" y="1821886"/>
            <a:ext cx="2118172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2F50D343-C9BB-4BD3-B6AB-D3394AF24E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59927" y="1821886"/>
            <a:ext cx="2142550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id="{793AEB51-63F7-4946-A70F-589B543F515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34126" y="1821886"/>
            <a:ext cx="2118171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05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551F5CF4-E1E3-4F54-ABB7-583D1FBFF284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5E030D3-AB61-42F4-B406-4F189E816022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C2AAE7EE-57D3-4228-9857-755B6174D0DC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48958F30-D03E-4B97-A898-4CE1DF17198A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36E481CD-163A-4071-BF5C-86B685C26FDD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E116B3C1-3657-42AD-A416-E6455FC23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D81C93E-6407-4AEC-9B70-825EEB49A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B6007199-32E9-4B92-8050-00B6AF71A855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CB83F9F-15B8-4139-B65E-EB052E495EA1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B2F1E8D9-5790-4326-A9F3-49E772853404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4194F8E9-F5F0-46FD-B855-B34BBB1FF963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176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id="{EB988460-8CCD-4A93-80A2-0EDE3862FC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1641" y="2178851"/>
            <a:ext cx="3720270" cy="11775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43C4C860-7E1F-45C0-BE36-D2E341EE1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2209" y="1476364"/>
            <a:ext cx="3720270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spc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C1F0B9CD-EEA3-4A57-96C1-DDA59E264E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4168" y="2178851"/>
            <a:ext cx="3720270" cy="11775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92EA1F2A-B147-476A-8A23-D9C8B8484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4736" y="1476364"/>
            <a:ext cx="3720270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spc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5B61025E-BDFC-4028-9897-008884DDAE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71073" y="4679377"/>
            <a:ext cx="3720270" cy="11775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CCBF9881-3F9A-46CE-8F23-5AFA8F4EEA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71641" y="3976890"/>
            <a:ext cx="3720270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spc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5E3D24E2-44E4-4763-934F-631E893E16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3600" y="4679377"/>
            <a:ext cx="3720270" cy="11775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37B3A586-4637-4E06-B41F-837404FA61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168" y="3976890"/>
            <a:ext cx="3720270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spc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A5C9252-86E2-4A0E-B46F-4E9007DEE6A1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426BDE4-1976-4F72-9DC2-0216AFE91BFC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5674B498-6082-4621-BA35-CAFDC8ED9F5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8184349F-9710-4C83-9304-BEB3002E8181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2072D535-64B6-4148-9A89-40250861995A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12498B0B-5BE1-4536-B96D-471739AA2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B049F246-1185-4D09-BCD4-E0740A4D1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F0EFB701-6F8A-43E2-8649-8681E1AD68B9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293E2594-9026-48D4-B60C-A11B698B7943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6E6264F7-CBEA-4F6D-BA91-03037D449C48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C767CA13-99B0-4452-9F18-967A37682B38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7636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E44DEF83-9D30-4468-A20A-326844A61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389" y="2690036"/>
            <a:ext cx="5403910" cy="27753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97134C4A-D5D8-4A60-9728-15A4CE379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957" y="1987550"/>
            <a:ext cx="5402836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D4EC8F4-333F-4A31-9DE3-B806CD727D42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FBD3A8E-3293-480F-9245-9051DD50187F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AE37C602-82F6-4FBA-9BC6-4D1F02D99908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E932D088-5AC1-4628-960D-1976AA9C2450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1A6A72C8-CACB-4F87-8EEF-9019F8089249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DDA9761A-D7EC-477E-924A-D76F131B5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0442672-BD46-406E-AC34-890548535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2D3B49EA-2453-4BAE-AE4D-FF6172F17EA9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D344939-8A68-4ACA-881C-414E15A9A3F9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A20EB711-D433-4C12-96B6-6AE576A17E20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81B0FE46-C7BA-4B39-A581-FE7A2239AA46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283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6B615A-9B26-4277-B7C6-C229EDFC8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232000" cy="361248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EC3F41C-3F7D-40AD-BEF5-55E104128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5544978"/>
            <a:ext cx="2432081" cy="121604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CE8722E-D48C-4523-8570-EEE12C861EA0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A5B71AE-9836-4154-8F1C-68436F00CA5D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F21736A7-4722-41C0-B9AB-49CABE94B202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7544C69D-836D-40B9-B5E6-7C1FD15A7CA9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5045A596-0B5F-48A7-9D38-B3B2A017991A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A939972-6BC0-4659-8548-460B9E6E1A3D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4270DCF5-F078-4080-9FF3-9D571E112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58DDD0B-C460-48C6-9D9C-2A31D8DBBD32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831C480-B136-4FF3-87F2-90E709C10B03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CE578851-603A-4398-AD3B-6E0C471E3D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9F89D8D9-0149-44E3-91F2-D3D6AE98C521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894E929-FD2D-4538-B337-60AFC9AD3C58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14EC88C-E52F-4BFF-B4AF-F27B64258331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34EB3FD5-FBBB-4159-B988-38E849E58B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1492" y="385511"/>
            <a:ext cx="6831103" cy="1482512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area</a:t>
            </a:r>
            <a:br>
              <a:rPr lang="fr-FR" dirty="0"/>
            </a:br>
            <a:r>
              <a:rPr lang="fr-FR" dirty="0"/>
              <a:t>ARIAL </a:t>
            </a:r>
            <a:r>
              <a:rPr lang="fr-FR" dirty="0" err="1"/>
              <a:t>bold</a:t>
            </a:r>
            <a:r>
              <a:rPr lang="fr-FR" dirty="0"/>
              <a:t> 36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05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E44DEF83-9D30-4468-A20A-326844A61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696" y="2690036"/>
            <a:ext cx="5403910" cy="27753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97134C4A-D5D8-4A60-9728-15A4CE379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9264" y="1987550"/>
            <a:ext cx="5402836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D544EC7-E217-4D69-A8D0-F53E5AEF47ED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260E476-867D-46CA-BC2A-7D8986B6BCE3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8D74A60-2F82-4408-B973-9D1225F8B5E9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0816881F-73EB-4416-9BB5-191DB83C727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692D9112-5E20-419E-A664-CB32D8181598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B1E7490E-3BC5-4A31-82F7-72E334FC3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39B7D6C-5909-4F92-9674-79715CEB4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FB2C3DDE-AA8B-4F34-9D09-C3B6361676C3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1B33DB0-39FC-4467-A0CC-3BBB40700E50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6B5DCB97-0463-4012-9CF2-8115A7740BAD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46A320C8-F60A-4EB0-8256-C2E20009511C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1651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667AE6-8E89-41F0-BADF-91A04B9159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875" y="996893"/>
            <a:ext cx="11395075" cy="1034852"/>
          </a:xfrm>
        </p:spPr>
        <p:txBody>
          <a:bodyPr/>
          <a:lstStyle>
            <a:lvl1pPr marL="0" indent="0">
              <a:defRPr sz="1600" b="1" cap="all" baseline="0">
                <a:solidFill>
                  <a:schemeClr val="accent4"/>
                </a:solidFill>
              </a:defRPr>
            </a:lvl1pPr>
            <a:lvl2pPr marL="0" indent="0">
              <a:buFont typeface="Arial" panose="020B0604020202020204" pitchFamily="34" charset="0"/>
              <a:buChar char=" "/>
              <a:defRPr sz="1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7C071D8E-548A-44EA-B98F-C014B2850B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9753" y="2458430"/>
            <a:ext cx="4766456" cy="9469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defRPr sz="18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DAD38B66-BE6E-4510-A2CE-BA5B2BF23B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9753" y="3744579"/>
            <a:ext cx="4766456" cy="9469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defRPr sz="18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62B313C1-18CF-49AF-B745-41626EEBA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9753" y="5030728"/>
            <a:ext cx="4766456" cy="9469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defRPr sz="18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60FDC-AC28-4A37-A004-4813E084961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62F27A3-448D-4477-A648-5F90A7349F4E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99A7F051-A8C2-4665-B642-60E5C7E4CDF0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2B62E0D2-D5F2-40C3-AF7A-63C52C299415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E11DAF18-8019-4B41-9EB3-4CCAF361217D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B6C8DD44-518A-4F56-8B50-56B0BA1F5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469A97D-31DA-46ED-A6ED-41683E653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CCAB797A-14F0-49A3-93B5-DF1482ACF5AB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0131C6F-70EC-4AA3-83A0-863DD8F8ECA4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25692994-7777-4E56-B221-52DBFCCD74B3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C2D3C4D4-516C-4A93-B8A1-0B48E1E5E6E0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17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9F417C9-315E-4130-B7F0-63EAB3E9EB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5281" y="2123550"/>
            <a:ext cx="3407558" cy="3407558"/>
          </a:xfrm>
          <a:prstGeom prst="ellipse">
            <a:avLst/>
          </a:prstGeom>
          <a:gradFill>
            <a:gsLst>
              <a:gs pos="100000">
                <a:srgbClr val="219CDC"/>
              </a:gs>
              <a:gs pos="0">
                <a:srgbClr val="67B9B0"/>
              </a:gs>
            </a:gsLst>
            <a:lin ang="0" scaled="1"/>
          </a:gradFill>
        </p:spPr>
        <p:txBody>
          <a:bodyPr anchor="ctr"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 algn="ctr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49C2F1D-A773-494E-9C9F-4E95A476CD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733" y="1020793"/>
            <a:ext cx="11396217" cy="603896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B50D6E1-BDB4-4817-9D1A-C5C0921997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80796" y="2123550"/>
            <a:ext cx="3407558" cy="3407558"/>
          </a:xfrm>
          <a:prstGeom prst="ellipse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0" scaled="1"/>
          </a:gradFill>
        </p:spPr>
        <p:txBody>
          <a:bodyPr anchor="ctr"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 algn="ctr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8C69349-26D2-4474-805B-48C73316440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057076D-456D-479C-B86D-82D5D7F8ADCD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C8B96D76-F92D-4F81-918D-A7B5CDB9F77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0EB183B0-7FF3-4180-9BD3-C23A1FA9FA1C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CED1DBF5-7966-4FA8-A5BF-49194EF2D893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1812FAA9-CE0B-4823-9481-CD082DDFE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D779BDF-0D90-4CA7-9854-54046B43D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E2C2D134-D825-4D9C-9042-2B99490465F1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A5024FE-FCBD-45BC-9531-DA8C76DA9D3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61C0525E-48DF-4387-8762-D41B7107EB68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26DBA567-CC98-464D-8729-BF84EA99D761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3954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10F878AB-EF29-4271-8824-DF8F340354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40088" y="1822705"/>
            <a:ext cx="3083939" cy="3555975"/>
          </a:xfrm>
          <a:prstGeom prst="roundRect">
            <a:avLst>
              <a:gd name="adj" fmla="val 16845"/>
            </a:avLst>
          </a:prstGeo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0" scaled="1"/>
          </a:gradFill>
        </p:spPr>
        <p:txBody>
          <a:bodyPr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423DB5E0-BE2A-472A-8605-7F49AF60A9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2354" y="1822706"/>
            <a:ext cx="3083939" cy="3555975"/>
          </a:xfrm>
          <a:prstGeom prst="roundRect">
            <a:avLst>
              <a:gd name="adj" fmla="val 16845"/>
            </a:avLst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0" scaled="1"/>
          </a:gradFill>
        </p:spPr>
        <p:txBody>
          <a:bodyPr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9537FD-C14F-400D-B191-79EF6F5F14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748" y="1822706"/>
            <a:ext cx="3083939" cy="3555975"/>
          </a:xfrm>
          <a:prstGeom prst="roundRect">
            <a:avLst>
              <a:gd name="adj" fmla="val 16845"/>
            </a:avLst>
          </a:prstGeom>
          <a:gradFill>
            <a:gsLst>
              <a:gs pos="100000">
                <a:srgbClr val="219CDC"/>
              </a:gs>
              <a:gs pos="0">
                <a:srgbClr val="67B9B0"/>
              </a:gs>
            </a:gsLst>
            <a:lin ang="0" scaled="1"/>
          </a:gradFill>
        </p:spPr>
        <p:txBody>
          <a:bodyPr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B79DD82-E609-4666-8B46-B9CF699F5182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7C4CD13-8275-4106-A709-8AA75AA5F46E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43A21EBE-7A62-4AE8-8D32-6C37DEC72CA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CCA24C76-60A5-4EF0-9162-828E072CE7F4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ED05DD7D-F5EB-445F-97AB-B85048BAC889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1EAADE-AEC6-4535-B888-05AC81F2A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892ACB5C-D7C7-413B-9057-149681BA8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993B397C-B368-4332-A4AD-B7276FACA639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08C4E6B-4695-4045-BB02-88B74B9B1FDF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20602AE6-54EB-4378-A7DE-83C9FB07D340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3B60B809-8211-446A-BFE9-90E7D98C89EB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9489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Espace réservé pour une image  38">
            <a:extLst>
              <a:ext uri="{FF2B5EF4-FFF2-40B4-BE49-F238E27FC236}">
                <a16:creationId xmlns:a16="http://schemas.microsoft.com/office/drawing/2014/main" id="{063DD764-0FFE-4F6F-AADE-EB98B0197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2284738" y="1285203"/>
            <a:ext cx="3762975" cy="2283761"/>
          </a:xfrm>
          <a:prstGeom prst="rect">
            <a:avLst/>
          </a:prstGeom>
        </p:spPr>
      </p:pic>
      <p:pic>
        <p:nvPicPr>
          <p:cNvPr id="56" name="Espace réservé pour une image  42">
            <a:extLst>
              <a:ext uri="{FF2B5EF4-FFF2-40B4-BE49-F238E27FC236}">
                <a16:creationId xmlns:a16="http://schemas.microsoft.com/office/drawing/2014/main" id="{FF3C8C3A-52BB-4C5D-813C-763755115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2284738" y="3680811"/>
            <a:ext cx="3762975" cy="2283761"/>
          </a:xfrm>
          <a:prstGeom prst="rect">
            <a:avLst/>
          </a:prstGeom>
        </p:spPr>
      </p:pic>
      <p:pic>
        <p:nvPicPr>
          <p:cNvPr id="57" name="Espace réservé pour une image  46">
            <a:extLst>
              <a:ext uri="{FF2B5EF4-FFF2-40B4-BE49-F238E27FC236}">
                <a16:creationId xmlns:a16="http://schemas.microsoft.com/office/drawing/2014/main" id="{67C84090-1C2D-46DB-AF30-A9E1AB9FD5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6144286" y="1285202"/>
            <a:ext cx="3762975" cy="2283761"/>
          </a:xfrm>
          <a:prstGeom prst="rect">
            <a:avLst/>
          </a:prstGeom>
        </p:spPr>
      </p:pic>
      <p:pic>
        <p:nvPicPr>
          <p:cNvPr id="58" name="Espace réservé pour une image  50">
            <a:extLst>
              <a:ext uri="{FF2B5EF4-FFF2-40B4-BE49-F238E27FC236}">
                <a16:creationId xmlns:a16="http://schemas.microsoft.com/office/drawing/2014/main" id="{7BC89AED-2FE8-4CA7-B2F1-A0ECE06BD7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6144286" y="3680810"/>
            <a:ext cx="3762975" cy="22837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1B86CD1C-2582-4F13-8382-A7B3D0567C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4739" y="1279228"/>
            <a:ext cx="3762975" cy="2283761"/>
          </a:xfrm>
          <a:custGeom>
            <a:avLst/>
            <a:gdLst>
              <a:gd name="connsiteX0" fmla="*/ 0 w 3762975"/>
              <a:gd name="connsiteY0" fmla="*/ 0 h 2283761"/>
              <a:gd name="connsiteX1" fmla="*/ 3762975 w 3762975"/>
              <a:gd name="connsiteY1" fmla="*/ 0 h 2283761"/>
              <a:gd name="connsiteX2" fmla="*/ 3762975 w 3762975"/>
              <a:gd name="connsiteY2" fmla="*/ 1383651 h 2283761"/>
              <a:gd name="connsiteX3" fmla="*/ 1837680 w 3762975"/>
              <a:gd name="connsiteY3" fmla="*/ 1383651 h 2283761"/>
              <a:gd name="connsiteX4" fmla="*/ 1837680 w 3762975"/>
              <a:gd name="connsiteY4" fmla="*/ 2283761 h 2283761"/>
              <a:gd name="connsiteX5" fmla="*/ 0 w 3762975"/>
              <a:gd name="connsiteY5" fmla="*/ 2283761 h 228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975" h="2283761">
                <a:moveTo>
                  <a:pt x="0" y="0"/>
                </a:moveTo>
                <a:lnTo>
                  <a:pt x="3762975" y="0"/>
                </a:lnTo>
                <a:lnTo>
                  <a:pt x="3762975" y="1383651"/>
                </a:lnTo>
                <a:lnTo>
                  <a:pt x="1837680" y="1383651"/>
                </a:lnTo>
                <a:lnTo>
                  <a:pt x="1837680" y="2283761"/>
                </a:lnTo>
                <a:lnTo>
                  <a:pt x="0" y="228376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endParaRPr lang="en-US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6869EB2B-0C3E-40C5-B834-2B45B99472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4287" y="1279227"/>
            <a:ext cx="3762975" cy="2283761"/>
          </a:xfrm>
          <a:custGeom>
            <a:avLst/>
            <a:gdLst>
              <a:gd name="connsiteX0" fmla="*/ 0 w 3762975"/>
              <a:gd name="connsiteY0" fmla="*/ 0 h 2283761"/>
              <a:gd name="connsiteX1" fmla="*/ 3762975 w 3762975"/>
              <a:gd name="connsiteY1" fmla="*/ 0 h 2283761"/>
              <a:gd name="connsiteX2" fmla="*/ 3762975 w 3762975"/>
              <a:gd name="connsiteY2" fmla="*/ 2283761 h 2283761"/>
              <a:gd name="connsiteX3" fmla="*/ 1963400 w 3762975"/>
              <a:gd name="connsiteY3" fmla="*/ 2283761 h 2283761"/>
              <a:gd name="connsiteX4" fmla="*/ 1963400 w 3762975"/>
              <a:gd name="connsiteY4" fmla="*/ 1383652 h 2283761"/>
              <a:gd name="connsiteX5" fmla="*/ 0 w 3762975"/>
              <a:gd name="connsiteY5" fmla="*/ 1383652 h 228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975" h="2283761">
                <a:moveTo>
                  <a:pt x="0" y="0"/>
                </a:moveTo>
                <a:lnTo>
                  <a:pt x="3762975" y="0"/>
                </a:lnTo>
                <a:lnTo>
                  <a:pt x="3762975" y="2283761"/>
                </a:lnTo>
                <a:lnTo>
                  <a:pt x="1963400" y="2283761"/>
                </a:lnTo>
                <a:lnTo>
                  <a:pt x="1963400" y="1383652"/>
                </a:lnTo>
                <a:lnTo>
                  <a:pt x="0" y="138365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endParaRPr lang="en-US"/>
          </a:p>
        </p:txBody>
      </p:sp>
      <p:sp>
        <p:nvSpPr>
          <p:cNvPr id="52" name="Espace réservé pour une image  51">
            <a:extLst>
              <a:ext uri="{FF2B5EF4-FFF2-40B4-BE49-F238E27FC236}">
                <a16:creationId xmlns:a16="http://schemas.microsoft.com/office/drawing/2014/main" id="{3DE31705-BA0A-4C4B-9269-7CF166BC56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4739" y="3674836"/>
            <a:ext cx="3762975" cy="2283761"/>
          </a:xfrm>
          <a:custGeom>
            <a:avLst/>
            <a:gdLst>
              <a:gd name="connsiteX0" fmla="*/ 0 w 3762975"/>
              <a:gd name="connsiteY0" fmla="*/ 0 h 2283761"/>
              <a:gd name="connsiteX1" fmla="*/ 1837680 w 3762975"/>
              <a:gd name="connsiteY1" fmla="*/ 0 h 2283761"/>
              <a:gd name="connsiteX2" fmla="*/ 1837680 w 3762975"/>
              <a:gd name="connsiteY2" fmla="*/ 1099742 h 2283761"/>
              <a:gd name="connsiteX3" fmla="*/ 3762975 w 3762975"/>
              <a:gd name="connsiteY3" fmla="*/ 1099742 h 2283761"/>
              <a:gd name="connsiteX4" fmla="*/ 3762975 w 3762975"/>
              <a:gd name="connsiteY4" fmla="*/ 2283761 h 2283761"/>
              <a:gd name="connsiteX5" fmla="*/ 0 w 3762975"/>
              <a:gd name="connsiteY5" fmla="*/ 2283761 h 228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975" h="2283761">
                <a:moveTo>
                  <a:pt x="0" y="0"/>
                </a:moveTo>
                <a:lnTo>
                  <a:pt x="1837680" y="0"/>
                </a:lnTo>
                <a:lnTo>
                  <a:pt x="1837680" y="1099742"/>
                </a:lnTo>
                <a:lnTo>
                  <a:pt x="3762975" y="1099742"/>
                </a:lnTo>
                <a:lnTo>
                  <a:pt x="3762975" y="2283761"/>
                </a:lnTo>
                <a:lnTo>
                  <a:pt x="0" y="2283761"/>
                </a:lnTo>
                <a:close/>
              </a:path>
            </a:pathLst>
          </a:custGeom>
          <a:noFill/>
        </p:spPr>
        <p:txBody>
          <a:bodyPr wrap="square" anchor="b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endParaRPr lang="en-US"/>
          </a:p>
        </p:txBody>
      </p:sp>
      <p:sp>
        <p:nvSpPr>
          <p:cNvPr id="54" name="Espace réservé pour une image  53">
            <a:extLst>
              <a:ext uri="{FF2B5EF4-FFF2-40B4-BE49-F238E27FC236}">
                <a16:creationId xmlns:a16="http://schemas.microsoft.com/office/drawing/2014/main" id="{2A18E7AE-28A1-4676-A754-CCA0E196D1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4287" y="3674835"/>
            <a:ext cx="3762975" cy="2283761"/>
          </a:xfrm>
          <a:custGeom>
            <a:avLst/>
            <a:gdLst>
              <a:gd name="connsiteX0" fmla="*/ 1963400 w 3762975"/>
              <a:gd name="connsiteY0" fmla="*/ 0 h 2283761"/>
              <a:gd name="connsiteX1" fmla="*/ 3762975 w 3762975"/>
              <a:gd name="connsiteY1" fmla="*/ 0 h 2283761"/>
              <a:gd name="connsiteX2" fmla="*/ 3762975 w 3762975"/>
              <a:gd name="connsiteY2" fmla="*/ 2283761 h 2283761"/>
              <a:gd name="connsiteX3" fmla="*/ 0 w 3762975"/>
              <a:gd name="connsiteY3" fmla="*/ 2283761 h 2283761"/>
              <a:gd name="connsiteX4" fmla="*/ 0 w 3762975"/>
              <a:gd name="connsiteY4" fmla="*/ 1099743 h 2283761"/>
              <a:gd name="connsiteX5" fmla="*/ 1963400 w 3762975"/>
              <a:gd name="connsiteY5" fmla="*/ 1099743 h 228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975" h="2283761">
                <a:moveTo>
                  <a:pt x="1963400" y="0"/>
                </a:moveTo>
                <a:lnTo>
                  <a:pt x="3762975" y="0"/>
                </a:lnTo>
                <a:lnTo>
                  <a:pt x="3762975" y="2283761"/>
                </a:lnTo>
                <a:lnTo>
                  <a:pt x="0" y="2283761"/>
                </a:lnTo>
                <a:lnTo>
                  <a:pt x="0" y="1099743"/>
                </a:lnTo>
                <a:lnTo>
                  <a:pt x="1963400" y="1099743"/>
                </a:lnTo>
                <a:close/>
              </a:path>
            </a:pathLst>
          </a:custGeom>
          <a:noFill/>
        </p:spPr>
        <p:txBody>
          <a:bodyPr wrap="square" anchor="b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64D643F-DCCC-4413-B692-2F9A85CD2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A5497E69-C1E5-41FD-956B-5EE0C1057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4C3764-FB6E-4613-AAE2-051A5597BBA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84AFAA-4BC8-4A06-BEFA-E2FFB6FADB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9088" y="2670174"/>
            <a:ext cx="3981450" cy="2106613"/>
          </a:xfrm>
          <a:solidFill>
            <a:schemeClr val="bg1"/>
          </a:solidFill>
        </p:spPr>
        <p:txBody>
          <a:bodyPr anchor="ctr"/>
          <a:lstStyle>
            <a:lvl1pPr marL="0" indent="0" algn="ctr">
              <a:defRPr sz="1200" b="1" cap="all" baseline="0"/>
            </a:lvl1pPr>
            <a:lvl2pPr marL="0" indent="0" algn="ctr">
              <a:buFont typeface="Arial" panose="020B0604020202020204" pitchFamily="34" charset="0"/>
              <a:buChar char=" "/>
              <a:defRPr sz="2400" b="1" cap="all" baseline="0">
                <a:solidFill>
                  <a:schemeClr val="accent4"/>
                </a:solidFill>
              </a:defRPr>
            </a:lvl2pPr>
            <a:lvl3pPr marL="0" indent="0" algn="ctr">
              <a:buFont typeface="Arial" panose="020B0604020202020204" pitchFamily="34" charset="0"/>
              <a:buChar char=" "/>
              <a:defRPr sz="1000" i="1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763E25EA-4618-4F9A-B130-9AEF87ED54F9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620A27AE-291B-42FE-82AE-BAB7ABF01783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4E53AAE7-04A5-4143-A8E6-28E75B9C5728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F31FB990-E1A2-43EA-AEEC-B0FF8FF6B911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DD2896A7-3E22-4E9E-A68E-E262C6470FC2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2" name="Image 61">
            <a:extLst>
              <a:ext uri="{FF2B5EF4-FFF2-40B4-BE49-F238E27FC236}">
                <a16:creationId xmlns:a16="http://schemas.microsoft.com/office/drawing/2014/main" id="{827A3403-268C-4299-9C49-4DFEB8108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4DADF076-D42B-4662-95FC-3FC4E561E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64" name="Groupe 63">
            <a:extLst>
              <a:ext uri="{FF2B5EF4-FFF2-40B4-BE49-F238E27FC236}">
                <a16:creationId xmlns:a16="http://schemas.microsoft.com/office/drawing/2014/main" id="{8614C563-EF00-4E01-9B06-73A10FF362C6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6CA17E98-3DD1-4EAD-9F5D-E69D40D06DC4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2373E016-CCD5-4F2C-9AEE-D8F6348BCD7B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26453274-773A-4285-B935-AE2B8FC06956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0839E124-6C0F-48DA-9E35-48AB808CF61D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91F6BC0A-7808-459F-A910-BDB24B355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68F90547-2498-47EE-BC9E-8F1BDA4B135B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A50947BE-270D-4416-BA76-570D66C4A2C1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8802402F-25B6-43E3-B9AF-314B3D01D196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857DEDFB-FC65-4F09-81F9-6EB23D05102C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0305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D1BF270-D7FD-4856-9A74-50703E262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6E1AD1A-D67F-45D6-AC0D-7A89976AD0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80D39C3-7924-4CC8-A668-0CFBAE67D9A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D185D11-9B02-4DBC-85DC-4D2F4AC57366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1799AD-87F0-472F-B84B-7EB35B60D90B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A64A7AFD-C825-4211-9D15-DF3C5076A1AB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1B62F4C-3CDB-41D5-868C-66AD980622C1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5773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1D4EBEE-D26F-4F6E-9F88-C97412C70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03" y="573960"/>
            <a:ext cx="3952617" cy="62885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FA5D90E5-1AD3-4AF2-B007-EF91F7263D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47375" y="1399547"/>
            <a:ext cx="1820128" cy="3244524"/>
          </a:xfr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E2364F2-2E7D-43AB-98FE-49C235CEE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2500" y="1850234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EA18485-CC83-4CAB-AAEE-4024D5579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2EDD0F30-B9DA-4F66-BF9B-C6CBE16007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565CAA-3214-4C76-A95B-18595D529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3CE403D3-5FEC-4F6A-9923-8850A0A122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1856" y="1850233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7679096F-1CDE-46A1-89A3-015089A11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2500" y="3247153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rgbClr val="CE1431"/>
                    </a:gs>
                    <a:gs pos="100000">
                      <a:srgbClr val="E5531A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FE7954AD-499D-4986-BB77-E243BB0429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1856" y="3247152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id="{978654B7-B9D5-42C8-999C-9D5623957A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2500" y="4644072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0" name="Espace réservé du texte 12">
            <a:extLst>
              <a:ext uri="{FF2B5EF4-FFF2-40B4-BE49-F238E27FC236}">
                <a16:creationId xmlns:a16="http://schemas.microsoft.com/office/drawing/2014/main" id="{17298E79-557D-47D0-94E5-084E46A081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1856" y="4644071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rgbClr val="CE1431"/>
                    </a:gs>
                    <a:gs pos="100000">
                      <a:srgbClr val="E5531A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BF02B169-6FF1-4646-9D72-706EDDED615C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AEA4008B-E243-481A-A1FA-B14F7B0D872F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3A774F43-4436-4B66-BAD1-EE344C583BC3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38DCA98F-FA2F-40E8-B968-93DD05B218D1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3B447FD1-344B-4251-A744-C5411124B75E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Image 55">
            <a:extLst>
              <a:ext uri="{FF2B5EF4-FFF2-40B4-BE49-F238E27FC236}">
                <a16:creationId xmlns:a16="http://schemas.microsoft.com/office/drawing/2014/main" id="{22659976-57ED-4416-87EF-391937075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3F879A8F-B383-4F23-B024-1DAE1F7FD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57329FD4-A20E-470A-B8E8-6A59FF1C2CE0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A2775DD1-592B-4B04-909F-E6FBD93B0F66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0D116422-6C79-43E0-8454-23549496F657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B38B4245-18E9-4D27-B91D-ED50F2573296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23E2B943-63F7-4707-A268-E291A2AA3101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75B44244-AA1D-4014-B881-FE0A21E6A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64" name="ZoneTexte 63">
            <a:extLst>
              <a:ext uri="{FF2B5EF4-FFF2-40B4-BE49-F238E27FC236}">
                <a16:creationId xmlns:a16="http://schemas.microsoft.com/office/drawing/2014/main" id="{75BF0DA7-1A90-421E-8ED8-CE8E2AF546E6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5E2B6B0C-0CE2-49D2-AAB2-D0A0F4A4736E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093B18AC-C1AC-43DF-8A75-FB03781798B6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8554E0A5-FAA6-45A2-8A9F-700A05A70502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0302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>
            <a:extLst>
              <a:ext uri="{FF2B5EF4-FFF2-40B4-BE49-F238E27FC236}">
                <a16:creationId xmlns:a16="http://schemas.microsoft.com/office/drawing/2014/main" id="{6AD993D4-6488-4313-A3E6-E609437CA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4206" y="1027408"/>
            <a:ext cx="4602730" cy="5311143"/>
          </a:xfrm>
          <a:prstGeom prst="rect">
            <a:avLst/>
          </a:prstGeom>
          <a:effectLst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FA5D90E5-1AD3-4AF2-B007-EF91F7263D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0540" y="1859415"/>
            <a:ext cx="4594522" cy="3675617"/>
          </a:xfr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E2364F2-2E7D-43AB-98FE-49C235CEE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0572" y="2690036"/>
            <a:ext cx="6152034" cy="277539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D6B53F4-3850-489E-971B-47B4818C2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86CDA2-D0A5-48D8-8838-7F77D7B23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9" y="1987550"/>
            <a:ext cx="6150811" cy="606425"/>
          </a:xfrm>
        </p:spPr>
        <p:txBody>
          <a:bodyPr anchor="ctr">
            <a:normAutofit/>
          </a:bodyPr>
          <a:lstStyle>
            <a:lvl1pPr marL="0" indent="0">
              <a:buNone/>
              <a:defRPr sz="20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6CEBBA90-9B1D-401B-B903-9C562D1FB7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65FCF5-72CF-4275-98C4-6FFC79CE289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B349BDC-8F57-48F5-84EB-2B09B8A1D865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398EA12-AD84-4938-953D-7EC771577665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F1E365E1-88DF-4626-8F70-F955D386F64F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18C8B903-0D9E-4262-BDE9-B55D4718CCB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EA0A790B-E716-4660-8C61-20B28D9038AD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2" name="Image 51">
            <a:extLst>
              <a:ext uri="{FF2B5EF4-FFF2-40B4-BE49-F238E27FC236}">
                <a16:creationId xmlns:a16="http://schemas.microsoft.com/office/drawing/2014/main" id="{614CEEDF-E705-4107-8A22-CDB634B8B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33930616-EFE4-40D2-8EE8-53D1C6302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4" name="Groupe 53">
            <a:extLst>
              <a:ext uri="{FF2B5EF4-FFF2-40B4-BE49-F238E27FC236}">
                <a16:creationId xmlns:a16="http://schemas.microsoft.com/office/drawing/2014/main" id="{C995DB14-31A7-46EA-B21E-0A3641ED0B41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0576AED0-CF3F-48F5-A774-8FD833B85C9D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9883B8B4-BB17-4068-B1B4-ACA0C244355D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976E1F11-21C6-4D0C-A9C4-E16C7BB7C8A4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3DEF10E3-557D-40EF-8C3B-746BB7D97CC2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30BDA9DD-4229-438E-8256-9FA94A2259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B9CC9BD6-B4BC-4580-90FE-DC6705F792F1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98CA76C7-2D49-4838-B25E-DEA38955EBD4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97F11671-5757-4412-8B76-BC14BABEE5DA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C383BF7A-402F-407D-B66E-150D1FE7405B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5780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90" y="1648623"/>
            <a:ext cx="3256706" cy="45283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68288" indent="0">
              <a:buNone/>
              <a:defRPr sz="1400"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756074D9-E68F-4761-8523-5A609347450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28018" y="1648622"/>
            <a:ext cx="3256706" cy="45283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68288" indent="0">
              <a:buNone/>
              <a:defRPr sz="1400"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5F836E1-0EB7-41B7-BD61-379996AE1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875" y="1149350"/>
            <a:ext cx="6688138" cy="361950"/>
          </a:xfrm>
        </p:spPr>
        <p:txBody>
          <a:bodyPr anchor="ctr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942C8DF-2ACA-4AA0-857A-4BDF7103E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389" y="136525"/>
            <a:ext cx="6688139" cy="45468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D797417B-DAA5-49D7-9238-555C6B7697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34300" y="0"/>
            <a:ext cx="44577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fr-FR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ctr"/>
            <a:endParaRPr lang="fr-FR"/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5D1B47C1-6735-47D6-87DD-0A9A2CF880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6CFA247-D5D9-4640-A229-0D4B264FB83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3D2DBEF-BF4A-4024-9067-D4792359690F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E42E00D-26D3-4C48-82F3-28D4A07989A4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19992AAC-F079-4EB8-8E8C-80A97553D2B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CB6E893E-8F89-4B3E-91D9-55DDA380AFA7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25D1BC78-4EF7-43D3-80F9-39716D7B2509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582253C4-38E7-416D-84E7-7D609033C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4B9BD15F-FEFC-47C1-846E-70AAC34C1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42DBDA7A-FED1-4CE8-9053-AD9AAFEBFDDE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EED287F-EEF7-4281-80FA-B42ED759C31F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D42564A8-7DEB-4D51-B53E-6516945C28DF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35E9D624-7493-4D7B-9899-396B9C84692F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39C7BDF0-F725-4DA6-BCBC-5DB0B08FCE07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4030CA2C-7182-4A7C-A50E-6D3C1B43D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C4F4E982-EFB2-4EEA-8F81-2E5AE8514E0F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DF634771-23C1-474D-8ED8-4B354EA4A36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0CA58524-2E60-443A-B104-CE8C63F93B06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8FD0F708-04DF-499B-9B57-040F7D42F96D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395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E415C30F-D439-4ABA-A959-9847D1AA64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34300" y="0"/>
            <a:ext cx="44577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fr-FR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90" y="1648623"/>
            <a:ext cx="6688138" cy="45283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68288" indent="0">
              <a:buNone/>
              <a:defRPr sz="1400"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5F836E1-0EB7-41B7-BD61-379996AE1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875" y="1149350"/>
            <a:ext cx="6688138" cy="361950"/>
          </a:xfrm>
        </p:spPr>
        <p:txBody>
          <a:bodyPr anchor="ctr">
            <a:noAutofit/>
          </a:bodyPr>
          <a:lstStyle>
            <a:lvl1pPr marL="0" indent="0">
              <a:buNone/>
              <a:defRPr sz="20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1821CA-1549-467B-A51D-5C07BCD6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390" y="136525"/>
            <a:ext cx="6688138" cy="45468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B1115E3D-548C-48D7-8047-D6E130CD59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DACBD0A-967D-4236-9A07-408AF65B5C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457A146-4EE0-4DF5-AAFF-24C57FFBF228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0C29335-98BD-4236-9C6A-36875F01D9C9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2D34CE2E-DEDB-4F67-93A5-7D24E1594E7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2018474C-9DCB-49AD-99A5-F57633CF79AE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EBABC925-2DD0-478F-8780-7B74AB3651D0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Image 49">
            <a:extLst>
              <a:ext uri="{FF2B5EF4-FFF2-40B4-BE49-F238E27FC236}">
                <a16:creationId xmlns:a16="http://schemas.microsoft.com/office/drawing/2014/main" id="{722F4677-C7EF-41E4-A917-771A26BE72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EAF31394-FB65-401E-B6AE-F4370C72A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2" name="Groupe 51">
            <a:extLst>
              <a:ext uri="{FF2B5EF4-FFF2-40B4-BE49-F238E27FC236}">
                <a16:creationId xmlns:a16="http://schemas.microsoft.com/office/drawing/2014/main" id="{B668AF4A-D300-41BF-8B09-41EE40A43FB1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AED973B-B80F-4EDD-B9FA-9C82A79B18BA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1B013ADA-4346-4AAD-B74B-9285338E9644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9622B05A-7FF3-418D-85C2-6D6C74AE7BED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994A8DF1-4ADB-4CED-8E38-56D7D85C41C6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188B9D77-738F-4D61-A843-34954624E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FF595E22-4AF8-474F-A017-11D5FF53DA0A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20EC8426-C75D-44F6-91E0-9B642089F25A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483C0615-7D89-4D4D-8289-19B0C1A118BB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DA583892-2449-4C63-B562-FAFD3A423EB5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863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60CB0356-1AE6-454C-90DD-2A4A08863CDD}"/>
              </a:ext>
            </a:extLst>
          </p:cNvPr>
          <p:cNvSpPr txBox="1"/>
          <p:nvPr userDrawn="1"/>
        </p:nvSpPr>
        <p:spPr>
          <a:xfrm>
            <a:off x="-2913196" y="1031277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054859E-64C1-46BB-B3C2-C4ED28B79EE9}"/>
              </a:ext>
            </a:extLst>
          </p:cNvPr>
          <p:cNvGrpSpPr/>
          <p:nvPr userDrawn="1"/>
        </p:nvGrpSpPr>
        <p:grpSpPr>
          <a:xfrm>
            <a:off x="-252536" y="1125537"/>
            <a:ext cx="144016" cy="4025583"/>
            <a:chOff x="-252536" y="-190332"/>
            <a:chExt cx="144016" cy="4025583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3BF909B-F048-415D-A2CA-47742D2C7B8C}"/>
                </a:ext>
              </a:extLst>
            </p:cNvPr>
            <p:cNvCxnSpPr/>
            <p:nvPr userDrawn="1"/>
          </p:nvCxnSpPr>
          <p:spPr>
            <a:xfrm>
              <a:off x="-252536" y="-190332"/>
              <a:ext cx="0" cy="402558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0E42B9D-39BE-4463-BC5D-73510A534529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CA43EE4D-02F2-41A7-AB02-B95EAFBC84BE}"/>
              </a:ext>
            </a:extLst>
          </p:cNvPr>
          <p:cNvSpPr txBox="1"/>
          <p:nvPr userDrawn="1"/>
        </p:nvSpPr>
        <p:spPr>
          <a:xfrm>
            <a:off x="-2983114" y="2777951"/>
            <a:ext cx="2608963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colour palette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23B9F8E-326B-46D9-A067-BF3C74B0A9AC}"/>
              </a:ext>
            </a:extLst>
          </p:cNvPr>
          <p:cNvGrpSpPr/>
          <p:nvPr userDrawn="1"/>
        </p:nvGrpSpPr>
        <p:grpSpPr>
          <a:xfrm>
            <a:off x="-2826511" y="1338012"/>
            <a:ext cx="1036578" cy="1284997"/>
            <a:chOff x="-2826511" y="445389"/>
            <a:chExt cx="1036578" cy="1284997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E97CFBAA-55D2-460D-9203-85B42C969E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20E621-4A59-406C-80BF-E0FB62591EF7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8F26FDE5-D2FD-4039-A872-5884B5F33FEC}"/>
              </a:ext>
            </a:extLst>
          </p:cNvPr>
          <p:cNvGrpSpPr/>
          <p:nvPr userDrawn="1"/>
        </p:nvGrpSpPr>
        <p:grpSpPr>
          <a:xfrm>
            <a:off x="-2913196" y="3381171"/>
            <a:ext cx="2036896" cy="1762329"/>
            <a:chOff x="-2913196" y="2844279"/>
            <a:chExt cx="2036896" cy="1762329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2519016C-7D9D-4769-A1BF-1B239CE1E4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2844279"/>
              <a:ext cx="2036896" cy="1762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BB2A1778-EAE3-4411-9085-C44740BE1BC2}"/>
                </a:ext>
              </a:extLst>
            </p:cNvPr>
            <p:cNvGrpSpPr/>
            <p:nvPr userDrawn="1"/>
          </p:nvGrpSpPr>
          <p:grpSpPr>
            <a:xfrm>
              <a:off x="-2727059" y="3259576"/>
              <a:ext cx="1643255" cy="1026054"/>
              <a:chOff x="-2716799" y="3920129"/>
              <a:chExt cx="1643255" cy="102605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9A04743-3267-4FF2-9181-19610BC927B0}"/>
                  </a:ext>
                </a:extLst>
              </p:cNvPr>
              <p:cNvSpPr/>
              <p:nvPr userDrawn="1"/>
            </p:nvSpPr>
            <p:spPr>
              <a:xfrm>
                <a:off x="-2716799" y="3920129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7B23B70-31B6-43F2-BBD9-E18351113BE2}"/>
                  </a:ext>
                </a:extLst>
              </p:cNvPr>
              <p:cNvSpPr/>
              <p:nvPr userDrawn="1"/>
            </p:nvSpPr>
            <p:spPr>
              <a:xfrm>
                <a:off x="-1420646" y="4733142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6FCC753F-C00C-4B34-981D-DD8B9F1590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5544978"/>
            <a:ext cx="2432081" cy="12160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940552-F440-42E0-B77B-B4424710A9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2232000" cy="4377856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DA166857-4AA5-4577-901C-57AC51C7D1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1492" y="385511"/>
            <a:ext cx="6831103" cy="1482512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area</a:t>
            </a:r>
            <a:br>
              <a:rPr lang="fr-FR" dirty="0"/>
            </a:br>
            <a:r>
              <a:rPr lang="fr-FR" dirty="0"/>
              <a:t>ARIAL </a:t>
            </a:r>
            <a:r>
              <a:rPr lang="fr-FR" dirty="0" err="1"/>
              <a:t>bold</a:t>
            </a:r>
            <a:r>
              <a:rPr lang="fr-FR" dirty="0"/>
              <a:t> 36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6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D92449BA-BB85-4002-933A-796D3AD1EA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9566"/>
            <a:ext cx="6714460" cy="408821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DBD79885-75DC-4FF0-A8B3-D8EC1DC99B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5266" y="0"/>
            <a:ext cx="8036734" cy="261029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B8F56B-A5EC-40C6-9C85-4F02F929D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432B5C2-77BC-4158-BD56-AC7A8AFF2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9462" y="2829849"/>
            <a:ext cx="4930524" cy="918018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18700909-3919-4CA3-A852-8CCDEB66C9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9463" y="4569713"/>
            <a:ext cx="4930524" cy="11080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FC91D433-F909-4D6D-B178-0DA89DBB27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9463" y="3916051"/>
            <a:ext cx="4930524" cy="395728"/>
          </a:xfrm>
        </p:spPr>
        <p:txBody>
          <a:bodyPr anchor="ctr">
            <a:normAutofit/>
          </a:bodyPr>
          <a:lstStyle>
            <a:lvl1pPr marL="0" indent="0">
              <a:buNone/>
              <a:defRPr sz="20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F52D6E36-BF29-4049-AB77-4192EAD6BE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B262046-AB3A-43EB-85F7-C7835BC181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B0DA875-D9C3-40B6-A92E-F4D7C22E9759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9548EF6-821A-42F5-A935-CCBD1B96C551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3A55C289-B558-4834-9684-4432F066D080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F33C69D7-A814-4974-8C5A-FD4F14A17F8A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1D715F52-1C6E-40DF-B8D1-49CEE2E32C4B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D3167520-0DC4-4C29-B736-8D419BEB8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A282383-FF1A-4924-9799-717ACC73B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B589F150-E71C-4D4B-B459-258ACFDDABDC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4C624EED-DB65-4DCB-AB93-E9E3A4FEDD9C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6DB00F16-ED46-4684-AC36-6543B43B0E8D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3B0B0F9C-73F7-4738-8457-A0685960F260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EF678112-D21C-417B-AEEB-2A540E5F8FC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76D4844D-2B2B-4F50-A9FD-92EC70A54E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3B8FF4EA-34F9-424E-AEEB-A767E0EEB489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D0624761-E24D-4673-8CB4-A5B364406AEA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0FE8D5A7-0DDF-4E3A-8FB3-EFBA642C37C1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675E41EC-9622-4677-8506-16E54FCB1B7D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8342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DBD79885-75DC-4FF0-A8B3-D8EC1DC99B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65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4AF742-22E4-4961-8C22-1A7920167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9CDE32-ABFB-4712-B590-F41E9989E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389" y="3857921"/>
            <a:ext cx="5653537" cy="454682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04897A23-C243-412A-9FD9-49CA5A49C8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389" y="5151216"/>
            <a:ext cx="5653537" cy="104224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3B1629F9-4491-4BE4-AF75-8173D5FCCC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389" y="4424839"/>
            <a:ext cx="5653537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AD559E55-436A-449E-B5AE-4DF2C2D3F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575" y="4424839"/>
            <a:ext cx="5653537" cy="17686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833AA324-DA84-4A46-AACE-AA5A6B2F24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72D4F2-42D7-44AD-A448-9AAF40E293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DBBBCC8-BE17-46DF-9E26-D29D483AB389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8B54F8B-4D6B-49B6-8E6C-0E316524B7D7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8E4A122-E258-4048-89B6-9DAB4B5F7FD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92D3E388-02A5-4EE8-A112-6159A68F385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E404159B-6272-46E8-B562-94CFD9F99A0E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3D68CE86-FBAA-48A5-AC1F-7DC6E4974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1CABEEDA-C13E-4BC2-987D-693D00830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759A8661-0D1F-4BA8-98F9-BF6A4A674836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CACD32F-DAE9-4036-8DE1-71F1DD335D1E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49475049-C59B-4ACE-B1F7-58CE681E6503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A3FA5C0B-D2EF-4DBB-AA5C-F73E7A8E3A3B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8174C11A-6DBB-4D7D-9E8B-DA796B7A82FF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C79757F0-FDAA-4C47-9C4C-8AE901265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EC82335B-158E-45D4-A2C9-1CE3F5243310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503FECDE-47AC-4AD7-BFCD-096691CC358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D23F9AC0-8F8D-451A-9B7B-DD4764E54797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B62DE419-EEE8-48BD-932B-429A2DA8DEC5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04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r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FF1EE16-880A-4FBA-8071-47AFF8305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462655" cy="6314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6BE772-16F9-4B5B-B09A-3B5D5F414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19" y="5795368"/>
            <a:ext cx="1715364" cy="7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20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DB65953-7C10-4EA1-B815-4861F32EA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89518"/>
            <a:ext cx="5380568" cy="5225652"/>
          </a:xfrm>
          <a:solidFill>
            <a:schemeClr val="bg1">
              <a:lumMod val="95000"/>
            </a:schemeClr>
          </a:solidFill>
        </p:spPr>
        <p:txBody>
          <a:bodyPr tIns="180000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1DCFF63-D9CF-41F5-8F37-08A4A1665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847" y="788988"/>
            <a:ext cx="6813800" cy="5226050"/>
          </a:xfrm>
          <a:gradFill>
            <a:gsLst>
              <a:gs pos="0">
                <a:schemeClr val="accent2"/>
              </a:gs>
              <a:gs pos="65000">
                <a:schemeClr val="accent3"/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806450" indent="-806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b="1" cap="all" baseline="0">
                <a:solidFill>
                  <a:schemeClr val="bg1"/>
                </a:solidFill>
              </a:defRPr>
            </a:lvl1pPr>
            <a:lvl2pPr marL="80645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 "/>
              <a:tabLst/>
              <a:defRPr sz="18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16433A1-FD5C-4764-B9DC-DBD5D088B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EE9A23-C532-4A6F-A3FF-DCE5B93909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5C2845-B433-4930-88C8-271F50E617CA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>
          <a:xfrm>
            <a:off x="5316084" y="6530387"/>
            <a:ext cx="1556837" cy="2154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SAINT-GOBAIN ROMANIA</a:t>
            </a:r>
            <a:endParaRPr lang="en-US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515BF2A-8F1F-4F98-BDBF-37BD69772640}"/>
              </a:ext>
            </a:extLst>
          </p:cNvPr>
          <p:cNvGrpSpPr/>
          <p:nvPr userDrawn="1"/>
        </p:nvGrpSpPr>
        <p:grpSpPr>
          <a:xfrm>
            <a:off x="-3288093" y="648154"/>
            <a:ext cx="3062503" cy="3082895"/>
            <a:chOff x="-3288093" y="648154"/>
            <a:chExt cx="3062503" cy="30828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26BE9F3-EE90-4984-A044-B75AE5EE5A46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6D846176-E772-4CDD-BE17-A2B9031C6C9D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FCC94742-F06D-499B-9E4B-DAEE7B4C360A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2828E0F3-ABF8-4E63-B3B8-1ED367EF4366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5C35282-9AD6-4723-A666-485341A1EF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7329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DB65953-7C10-4EA1-B815-4861F32EA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89518"/>
            <a:ext cx="5380568" cy="5225652"/>
          </a:xfrm>
          <a:solidFill>
            <a:schemeClr val="bg1">
              <a:lumMod val="95000"/>
            </a:schemeClr>
          </a:solidFill>
        </p:spPr>
        <p:txBody>
          <a:bodyPr tIns="180000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1DCFF63-D9CF-41F5-8F37-08A4A1665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8824" y="788988"/>
            <a:ext cx="6807823" cy="5226050"/>
          </a:xfrm>
          <a:gradFill>
            <a:gsLst>
              <a:gs pos="0">
                <a:schemeClr val="accent5"/>
              </a:gs>
              <a:gs pos="65000">
                <a:schemeClr val="accent4"/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806450" indent="-806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b="1" cap="all" baseline="0">
                <a:solidFill>
                  <a:schemeClr val="bg1"/>
                </a:solidFill>
              </a:defRPr>
            </a:lvl1pPr>
            <a:lvl2pPr marL="80645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 "/>
              <a:tabLst/>
              <a:defRPr sz="18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8751DC-9B80-4E02-8635-C52049FAC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005035A-66BC-4555-9898-FBE6255B7D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52B4F35-7C90-4DD1-9591-4B2C909314E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5BBE29B-4546-48C9-8746-010D8FF10CAA}"/>
              </a:ext>
            </a:extLst>
          </p:cNvPr>
          <p:cNvGrpSpPr/>
          <p:nvPr userDrawn="1"/>
        </p:nvGrpSpPr>
        <p:grpSpPr>
          <a:xfrm>
            <a:off x="-3288093" y="648154"/>
            <a:ext cx="3062503" cy="3082895"/>
            <a:chOff x="-3288093" y="648154"/>
            <a:chExt cx="3062503" cy="3082895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B49885D-BE0D-473F-B1D8-DD32598CB56F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47056046-00C8-453C-9BB8-A783C373F613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72BFB3B2-8836-41A7-B3E1-7C21E3C510F6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BE1EC291-B33F-4AC0-89B7-0CBC8ACCB1E3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EDC5A3BD-27F9-4C16-9DBA-EC5297E98C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365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DB65953-7C10-4EA1-B815-4861F32EA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89518"/>
            <a:ext cx="5380568" cy="5225652"/>
          </a:xfrm>
          <a:solidFill>
            <a:schemeClr val="bg1">
              <a:lumMod val="95000"/>
            </a:schemeClr>
          </a:solidFill>
        </p:spPr>
        <p:txBody>
          <a:bodyPr tIns="180000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1DCFF63-D9CF-41F5-8F37-08A4A1665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80568" y="788988"/>
            <a:ext cx="6806079" cy="5226050"/>
          </a:xfr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806450" indent="-806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b="1" cap="all" baseline="0">
                <a:solidFill>
                  <a:schemeClr val="bg1"/>
                </a:solidFill>
              </a:defRPr>
            </a:lvl1pPr>
            <a:lvl2pPr marL="80645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 "/>
              <a:tabLst/>
              <a:defRPr sz="18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D735E0-211C-46C3-8494-5D6D70A96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6879D951-8D58-4720-97C7-7359C3B1C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65093E3-7376-4ADC-A106-B1CB7D6D4F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C4822F4-CB69-4F6A-AE58-B88204A964B7}"/>
              </a:ext>
            </a:extLst>
          </p:cNvPr>
          <p:cNvGrpSpPr/>
          <p:nvPr userDrawn="1"/>
        </p:nvGrpSpPr>
        <p:grpSpPr>
          <a:xfrm>
            <a:off x="-3288093" y="648154"/>
            <a:ext cx="3062503" cy="3082895"/>
            <a:chOff x="-3288093" y="648154"/>
            <a:chExt cx="3062503" cy="3082895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6B4705C-DDC0-4A23-8DA9-BC51E1642455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E27DB505-1F79-473E-85EE-8DF1F4603E4C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458403A1-D54C-4581-BD97-B56A68951578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B128DF94-288D-4DC1-B4E7-7962B1C002B2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E1D1A965-A71C-4850-90EC-1BDFB5105F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9462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1293B6-2AE9-47F7-9A57-D6F0E69D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9" y="136525"/>
            <a:ext cx="11396217" cy="454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DEF37E-3169-4088-8A6B-7C910F907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389" y="1244009"/>
            <a:ext cx="11396217" cy="493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840443-DB2D-4013-8F67-08B65A024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7379" y="6530387"/>
            <a:ext cx="1454244" cy="2154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defRPr lang="fr-FR" sz="800" b="1" i="0" smtClean="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 smtClean="0"/>
              <a:t>SAINT-GOBAIN ROMANIA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AD00C-2602-43C9-B12C-F5873B19B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3" y="6448688"/>
            <a:ext cx="537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8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2" r:id="rId2"/>
    <p:sldLayoutId id="2147483691" r:id="rId3"/>
    <p:sldLayoutId id="2147483666" r:id="rId4"/>
    <p:sldLayoutId id="2147483705" r:id="rId5"/>
    <p:sldLayoutId id="2147483706" r:id="rId6"/>
    <p:sldLayoutId id="2147483650" r:id="rId7"/>
    <p:sldLayoutId id="2147483667" r:id="rId8"/>
    <p:sldLayoutId id="2147483668" r:id="rId9"/>
    <p:sldLayoutId id="2147483662" r:id="rId10"/>
    <p:sldLayoutId id="2147483671" r:id="rId11"/>
    <p:sldLayoutId id="2147483669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72" r:id="rId18"/>
    <p:sldLayoutId id="2147483696" r:id="rId19"/>
    <p:sldLayoutId id="2147483673" r:id="rId20"/>
    <p:sldLayoutId id="2147483674" r:id="rId21"/>
    <p:sldLayoutId id="2147483675" r:id="rId22"/>
    <p:sldLayoutId id="2147483694" r:id="rId23"/>
    <p:sldLayoutId id="2147483693" r:id="rId24"/>
    <p:sldLayoutId id="2147483695" r:id="rId25"/>
    <p:sldLayoutId id="2147483703" r:id="rId26"/>
    <p:sldLayoutId id="2147483704" r:id="rId27"/>
    <p:sldLayoutId id="2147483702" r:id="rId28"/>
    <p:sldLayoutId id="2147483700" r:id="rId29"/>
    <p:sldLayoutId id="2147483701" r:id="rId30"/>
    <p:sldLayoutId id="2147483699" r:id="rId31"/>
    <p:sldLayoutId id="2147483698" r:id="rId32"/>
    <p:sldLayoutId id="2147483697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5" r:id="rId39"/>
    <p:sldLayoutId id="2147483683" r:id="rId40"/>
    <p:sldLayoutId id="2147483684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gradFill>
            <a:gsLst>
              <a:gs pos="0">
                <a:schemeClr val="accent5"/>
              </a:gs>
              <a:gs pos="99000">
                <a:schemeClr val="accent1"/>
              </a:gs>
            </a:gsLst>
            <a:lin ang="66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2400"/>
        </a:spcBef>
        <a:buFont typeface="Arial" panose="020B0604020202020204" pitchFamily="34" charset="0"/>
        <a:buChar char=" 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49263" indent="-180975" algn="l" defTabSz="914400" rtl="0" eaLnBrk="1" latinLnBrk="0" hangingPunct="1">
        <a:lnSpc>
          <a:spcPct val="150000"/>
        </a:lnSpc>
        <a:spcBef>
          <a:spcPts val="12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30238" indent="-180975" algn="l" defTabSz="914400" rtl="0" eaLnBrk="1" latinLnBrk="0" hangingPunct="1">
        <a:lnSpc>
          <a:spcPct val="150000"/>
        </a:lnSpc>
        <a:spcBef>
          <a:spcPts val="1200"/>
        </a:spcBef>
        <a:buSzPct val="100000"/>
        <a:buFont typeface="Courier New" panose="02070309020205020404" pitchFamily="49" charset="0"/>
        <a:buChar char="o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04863" indent="-174625" algn="l" defTabSz="914400" rtl="0" eaLnBrk="1" latinLnBrk="0" hangingPunct="1">
        <a:lnSpc>
          <a:spcPct val="150000"/>
        </a:lnSpc>
        <a:spcBef>
          <a:spcPts val="1200"/>
        </a:spcBef>
        <a:buSzPct val="120000"/>
        <a:buFont typeface="Wingdings" panose="05000000000000000000" pitchFamily="2" charset="2"/>
        <a:buChar char="§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09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69C1E4C3-EE6F-4AB8-BDC7-BFE50B4E7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4438" y="288529"/>
            <a:ext cx="6831103" cy="1482512"/>
          </a:xfrm>
        </p:spPr>
        <p:txBody>
          <a:bodyPr/>
          <a:lstStyle/>
          <a:p>
            <a:r>
              <a:rPr lang="fr-FR" dirty="0" smtClean="0"/>
              <a:t>SUSTINEM EFICIEN</a:t>
            </a:r>
            <a:r>
              <a:rPr lang="ro-RO" dirty="0" smtClean="0"/>
              <a:t>ȚA ENERGETICĂ ÎN ROMÂNIA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839C45-B32B-4919-9F79-40ACCEADB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3" y="500858"/>
            <a:ext cx="1276341" cy="3881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344893-7ADC-47F2-BFF8-623C084A8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5" y="2269836"/>
            <a:ext cx="1416890" cy="416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1" y="1276721"/>
            <a:ext cx="1625796" cy="6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074235-680A-4E74-B3C8-0CB23FD5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742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598FF5D-3F23-49D3-B5D8-9A7DFEB35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ro-RO" dirty="0" smtClean="0"/>
          </a:p>
          <a:p>
            <a:pPr algn="ctr"/>
            <a:r>
              <a:rPr lang="ro-RO" dirty="0" smtClean="0"/>
              <a:t>I</a:t>
            </a:r>
            <a:r>
              <a:rPr lang="en-US" dirty="0" smtClean="0"/>
              <a:t>I</a:t>
            </a:r>
            <a:r>
              <a:rPr lang="ro-RO" dirty="0" smtClean="0"/>
              <a:t>. </a:t>
            </a:r>
            <a:r>
              <a:rPr lang="en-US" dirty="0" smtClean="0"/>
              <a:t>CE CUPRINDE</a:t>
            </a:r>
          </a:p>
          <a:p>
            <a:pPr algn="ctr"/>
            <a:r>
              <a:rPr lang="en-US" dirty="0" smtClean="0"/>
              <a:t>DOSARUL BENEFICIARULUI </a:t>
            </a:r>
          </a:p>
          <a:p>
            <a:pPr algn="ctr"/>
            <a:r>
              <a:rPr lang="en-US" dirty="0" smtClean="0"/>
              <a:t>Din </a:t>
            </a:r>
          </a:p>
          <a:p>
            <a:pPr algn="ctr"/>
            <a:r>
              <a:rPr lang="ro-RO" dirty="0" smtClean="0"/>
              <a:t>Programul NAȚIONAL </a:t>
            </a:r>
          </a:p>
          <a:p>
            <a:pPr algn="ctr"/>
            <a:r>
              <a:rPr lang="ro-RO" dirty="0" smtClean="0"/>
              <a:t>Casa eficientă energetic</a:t>
            </a:r>
          </a:p>
          <a:p>
            <a:pPr algn="ctr"/>
            <a:endParaRPr lang="ro-RO" dirty="0" smtClean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973FB2B-0D4B-4114-95D4-BE9B8B17F8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2932213" cy="254172"/>
          </a:xfrm>
        </p:spPr>
        <p:txBody>
          <a:bodyPr/>
          <a:lstStyle/>
          <a:p>
            <a:r>
              <a:rPr lang="ro-RO" dirty="0" smtClean="0"/>
              <a:t>Programul național Casa eficientă energetic</a:t>
            </a:r>
            <a:endParaRPr lang="fr-FR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A87D8E9C-6A6F-4AF2-837A-1B6CD7B002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67380" y="6530387"/>
            <a:ext cx="1454244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CE14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5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15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6680" y="2040700"/>
            <a:ext cx="97632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CINE POATE BENEFICIA </a:t>
            </a:r>
            <a:r>
              <a:rPr lang="en-US" sz="1200" dirty="0" smtClean="0">
                <a:solidFill>
                  <a:schemeClr val="accent1"/>
                </a:solidFill>
              </a:rPr>
              <a:t>- </a:t>
            </a:r>
            <a:r>
              <a:rPr lang="en-US" b="1" dirty="0" err="1" smtClean="0">
                <a:solidFill>
                  <a:schemeClr val="accent1"/>
                </a:solidFill>
              </a:rPr>
              <a:t>solicitantul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care </a:t>
            </a:r>
            <a:r>
              <a:rPr lang="en-US" sz="1400" dirty="0" err="1">
                <a:solidFill>
                  <a:schemeClr val="accent1"/>
                </a:solidFill>
              </a:rPr>
              <a:t>îndeplineşte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următoarele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condiţii</a:t>
            </a:r>
            <a:r>
              <a:rPr lang="en-US" sz="1400" dirty="0">
                <a:solidFill>
                  <a:schemeClr val="accent1"/>
                </a:solidFill>
              </a:rPr>
              <a:t>: </a:t>
            </a:r>
          </a:p>
          <a:p>
            <a:r>
              <a:rPr lang="ro-RO" sz="1400" dirty="0" smtClean="0">
                <a:solidFill>
                  <a:schemeClr val="accent1"/>
                </a:solidFill>
              </a:rPr>
              <a:t>*</a:t>
            </a:r>
            <a:r>
              <a:rPr lang="en-US" sz="1400" dirty="0" err="1" smtClean="0">
                <a:solidFill>
                  <a:schemeClr val="accent1"/>
                </a:solidFill>
              </a:rPr>
              <a:t>este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persoană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fizică</a:t>
            </a:r>
            <a:r>
              <a:rPr lang="en-US" sz="1400" b="1" dirty="0">
                <a:solidFill>
                  <a:schemeClr val="accent1"/>
                </a:solidFill>
              </a:rPr>
              <a:t> cu </a:t>
            </a:r>
            <a:r>
              <a:rPr lang="en-US" sz="1400" b="1" dirty="0" err="1">
                <a:solidFill>
                  <a:schemeClr val="accent1"/>
                </a:solidFill>
              </a:rPr>
              <a:t>domiciliul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în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România</a:t>
            </a:r>
            <a:r>
              <a:rPr lang="en-US" sz="1400" dirty="0">
                <a:solidFill>
                  <a:schemeClr val="accent1"/>
                </a:solidFill>
              </a:rPr>
              <a:t>; </a:t>
            </a:r>
            <a:endParaRPr lang="ro-RO" sz="1400" dirty="0" smtClean="0">
              <a:solidFill>
                <a:schemeClr val="accent1"/>
              </a:solidFill>
            </a:endParaRPr>
          </a:p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ro-RO" sz="1400" dirty="0" smtClean="0">
                <a:solidFill>
                  <a:schemeClr val="accent1"/>
                </a:solidFill>
              </a:rPr>
              <a:t>*</a:t>
            </a:r>
            <a:r>
              <a:rPr lang="en-US" sz="1400" b="1" dirty="0" err="1" smtClean="0">
                <a:solidFill>
                  <a:schemeClr val="accent1"/>
                </a:solidFill>
              </a:rPr>
              <a:t>este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proprietar</a:t>
            </a:r>
            <a:r>
              <a:rPr lang="en-US" sz="1400" b="1" dirty="0">
                <a:solidFill>
                  <a:schemeClr val="accent1"/>
                </a:solidFill>
              </a:rPr>
              <a:t>/</a:t>
            </a:r>
            <a:r>
              <a:rPr lang="en-US" sz="1400" b="1" dirty="0" err="1">
                <a:solidFill>
                  <a:schemeClr val="accent1"/>
                </a:solidFill>
              </a:rPr>
              <a:t>coproprietar</a:t>
            </a:r>
            <a:r>
              <a:rPr lang="en-US" sz="1400" b="1" dirty="0">
                <a:solidFill>
                  <a:schemeClr val="accent1"/>
                </a:solidFill>
              </a:rPr>
              <a:t> al </a:t>
            </a:r>
            <a:r>
              <a:rPr lang="en-US" sz="1400" b="1" dirty="0" err="1">
                <a:solidFill>
                  <a:schemeClr val="accent1"/>
                </a:solidFill>
              </a:rPr>
              <a:t>imobilului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– </a:t>
            </a:r>
            <a:r>
              <a:rPr lang="en-US" sz="1400" b="1" dirty="0" err="1" smtClean="0">
                <a:solidFill>
                  <a:schemeClr val="accent1"/>
                </a:solidFill>
              </a:rPr>
              <a:t>construcţie</a:t>
            </a:r>
            <a:r>
              <a:rPr lang="ro-RO" sz="1400" b="1" dirty="0" smtClean="0">
                <a:solidFill>
                  <a:schemeClr val="accent1"/>
                </a:solidFill>
              </a:rPr>
              <a:t>i care se renoveaz</a:t>
            </a:r>
            <a:r>
              <a:rPr lang="ro-RO" sz="1400" b="1" dirty="0">
                <a:solidFill>
                  <a:schemeClr val="accent1"/>
                </a:solidFill>
              </a:rPr>
              <a:t>ă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ro-RO" sz="1400" dirty="0" smtClean="0">
                <a:solidFill>
                  <a:schemeClr val="accent1"/>
                </a:solidFill>
              </a:rPr>
              <a:t>sau </a:t>
            </a:r>
            <a:r>
              <a:rPr lang="ro-RO" sz="1400" b="1" dirty="0" smtClean="0">
                <a:solidFill>
                  <a:schemeClr val="accent1"/>
                </a:solidFill>
              </a:rPr>
              <a:t>al anexei sau al terenului </a:t>
            </a:r>
            <a:r>
              <a:rPr lang="ro-RO" sz="1400" dirty="0" smtClean="0">
                <a:solidFill>
                  <a:schemeClr val="accent1"/>
                </a:solidFill>
              </a:rPr>
              <a:t>pe care se amplasează un </a:t>
            </a:r>
            <a:r>
              <a:rPr lang="en-US" sz="1400" dirty="0" err="1" smtClean="0">
                <a:solidFill>
                  <a:schemeClr val="accent1"/>
                </a:solidFill>
              </a:rPr>
              <a:t>sistem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de </a:t>
            </a:r>
            <a:r>
              <a:rPr lang="en-US" sz="1400" dirty="0" err="1">
                <a:solidFill>
                  <a:schemeClr val="accent1"/>
                </a:solidFill>
              </a:rPr>
              <a:t>producere</a:t>
            </a:r>
            <a:r>
              <a:rPr lang="en-US" sz="1400" dirty="0">
                <a:solidFill>
                  <a:schemeClr val="accent1"/>
                </a:solidFill>
              </a:rPr>
              <a:t> a </a:t>
            </a:r>
            <a:r>
              <a:rPr lang="en-US" sz="1400" dirty="0" err="1">
                <a:solidFill>
                  <a:schemeClr val="accent1"/>
                </a:solidFill>
              </a:rPr>
              <a:t>energiei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regenerabile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ro-RO" sz="1400" dirty="0" smtClean="0">
                <a:solidFill>
                  <a:schemeClr val="accent1"/>
                </a:solidFill>
              </a:rPr>
              <a:t>– conform </a:t>
            </a:r>
            <a:r>
              <a:rPr lang="en-US" sz="1400" dirty="0" err="1">
                <a:solidFill>
                  <a:schemeClr val="accent1"/>
                </a:solidFill>
              </a:rPr>
              <a:t>extrasul</a:t>
            </a:r>
            <a:r>
              <a:rPr lang="ro-RO" sz="1400" dirty="0">
                <a:solidFill>
                  <a:schemeClr val="accent1"/>
                </a:solidFill>
              </a:rPr>
              <a:t>ui </a:t>
            </a:r>
            <a:r>
              <a:rPr lang="en-US" sz="1400" dirty="0">
                <a:solidFill>
                  <a:schemeClr val="accent1"/>
                </a:solidFill>
              </a:rPr>
              <a:t>de carte </a:t>
            </a:r>
            <a:r>
              <a:rPr lang="en-US" sz="1400" dirty="0" err="1">
                <a:solidFill>
                  <a:schemeClr val="accent1"/>
                </a:solidFill>
              </a:rPr>
              <a:t>funciară</a:t>
            </a:r>
            <a:r>
              <a:rPr lang="en-US" sz="1400" dirty="0">
                <a:solidFill>
                  <a:schemeClr val="accent1"/>
                </a:solidFill>
              </a:rPr>
              <a:t>; </a:t>
            </a:r>
          </a:p>
          <a:p>
            <a:r>
              <a:rPr lang="ro-RO" sz="1400" dirty="0" smtClean="0">
                <a:solidFill>
                  <a:srgbClr val="002060"/>
                </a:solidFill>
              </a:rPr>
              <a:t>*</a:t>
            </a:r>
            <a:r>
              <a:rPr lang="ro-RO" sz="1400" dirty="0">
                <a:solidFill>
                  <a:schemeClr val="accent1"/>
                </a:solidFill>
              </a:rPr>
              <a:t>în caz de coproprietate - </a:t>
            </a:r>
            <a:r>
              <a:rPr lang="en-US" sz="1400" b="1" dirty="0">
                <a:solidFill>
                  <a:schemeClr val="accent1"/>
                </a:solidFill>
              </a:rPr>
              <a:t>are </a:t>
            </a:r>
            <a:r>
              <a:rPr lang="en-US" sz="1400" b="1" dirty="0" err="1">
                <a:solidFill>
                  <a:schemeClr val="accent1"/>
                </a:solidFill>
              </a:rPr>
              <a:t>acordul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tuturor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coproprietarilor</a:t>
            </a:r>
            <a:r>
              <a:rPr lang="ro-RO" sz="1400" b="1" dirty="0">
                <a:solidFill>
                  <a:schemeClr val="accent1"/>
                </a:solidFill>
              </a:rPr>
              <a:t> </a:t>
            </a:r>
            <a:r>
              <a:rPr lang="ro-RO" sz="1400" dirty="0">
                <a:solidFill>
                  <a:schemeClr val="accent1"/>
                </a:solidFill>
              </a:rPr>
              <a:t>– conform </a:t>
            </a:r>
            <a:r>
              <a:rPr lang="en-US" sz="1400" dirty="0" err="1">
                <a:solidFill>
                  <a:schemeClr val="accent1"/>
                </a:solidFill>
              </a:rPr>
              <a:t>cerer</a:t>
            </a:r>
            <a:r>
              <a:rPr lang="ro-RO" sz="1400" dirty="0">
                <a:solidFill>
                  <a:schemeClr val="accent1"/>
                </a:solidFill>
              </a:rPr>
              <a:t>ii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finanţare</a:t>
            </a:r>
            <a:endParaRPr lang="it-IT" sz="1400" dirty="0">
              <a:solidFill>
                <a:schemeClr val="accent1"/>
              </a:solidFill>
            </a:endParaRPr>
          </a:p>
          <a:p>
            <a:r>
              <a:rPr lang="ro-RO" sz="1400" dirty="0">
                <a:solidFill>
                  <a:schemeClr val="accent1"/>
                </a:solidFill>
              </a:rPr>
              <a:t>*</a:t>
            </a:r>
            <a:r>
              <a:rPr lang="en-US" sz="1400" b="1" dirty="0" err="1">
                <a:solidFill>
                  <a:schemeClr val="accent1"/>
                </a:solidFill>
              </a:rPr>
              <a:t>imobilul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pe</a:t>
            </a:r>
            <a:r>
              <a:rPr lang="en-US" sz="1400" dirty="0">
                <a:solidFill>
                  <a:schemeClr val="accent1"/>
                </a:solidFill>
              </a:rPr>
              <a:t> care se </a:t>
            </a:r>
            <a:r>
              <a:rPr lang="en-US" sz="1400" dirty="0" err="1">
                <a:solidFill>
                  <a:schemeClr val="accent1"/>
                </a:solidFill>
              </a:rPr>
              <a:t>implementează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proiectul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ro-RO" sz="1400" b="1" dirty="0">
                <a:solidFill>
                  <a:schemeClr val="accent1"/>
                </a:solidFill>
              </a:rPr>
              <a:t>este liber </a:t>
            </a:r>
            <a:r>
              <a:rPr lang="ro-RO" sz="1400" b="1" dirty="0" smtClean="0">
                <a:solidFill>
                  <a:schemeClr val="accent1"/>
                </a:solidFill>
              </a:rPr>
              <a:t>de</a:t>
            </a:r>
            <a:r>
              <a:rPr lang="en-US" sz="1400" b="1" dirty="0" smtClean="0">
                <a:solidFill>
                  <a:schemeClr val="accent1"/>
                </a:solidFill>
              </a:rPr>
              <a:t>:</a:t>
            </a:r>
            <a:r>
              <a:rPr lang="ro-RO" sz="1400" b="1" dirty="0" smtClean="0">
                <a:solidFill>
                  <a:schemeClr val="accent1"/>
                </a:solidFill>
              </a:rPr>
              <a:t> </a:t>
            </a:r>
            <a:r>
              <a:rPr lang="en-US" sz="1400" b="1" dirty="0" err="1" smtClean="0">
                <a:solidFill>
                  <a:schemeClr val="accent1"/>
                </a:solidFill>
              </a:rPr>
              <a:t>sarcini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(</a:t>
            </a:r>
            <a:r>
              <a:rPr lang="ro-RO" sz="1400" dirty="0" err="1">
                <a:solidFill>
                  <a:schemeClr val="accent1"/>
                </a:solidFill>
              </a:rPr>
              <a:t>locaţiunea</a:t>
            </a:r>
            <a:r>
              <a:rPr lang="ro-RO" sz="1400" dirty="0">
                <a:solidFill>
                  <a:schemeClr val="accent1"/>
                </a:solidFill>
              </a:rPr>
              <a:t>, comodatul, promisiunea de vânzare-cumpărare, cesiunea de </a:t>
            </a:r>
            <a:r>
              <a:rPr lang="ro-RO" sz="1400" dirty="0" err="1">
                <a:solidFill>
                  <a:schemeClr val="accent1"/>
                </a:solidFill>
              </a:rPr>
              <a:t>creanţă</a:t>
            </a:r>
            <a:r>
              <a:rPr lang="ro-RO" sz="1400" dirty="0">
                <a:solidFill>
                  <a:schemeClr val="accent1"/>
                </a:solidFill>
              </a:rPr>
              <a:t>, </a:t>
            </a:r>
            <a:r>
              <a:rPr lang="ro-RO" sz="1400" dirty="0">
                <a:solidFill>
                  <a:schemeClr val="accent1"/>
                </a:solidFill>
              </a:rPr>
              <a:t>sechestrul</a:t>
            </a:r>
            <a:r>
              <a:rPr lang="en-US" sz="1400" dirty="0">
                <a:solidFill>
                  <a:schemeClr val="accent1"/>
                </a:solidFill>
              </a:rPr>
              <a:t>),</a:t>
            </a:r>
            <a:r>
              <a:rPr lang="ro-RO" sz="1400" dirty="0">
                <a:solidFill>
                  <a:schemeClr val="accent1"/>
                </a:solidFill>
              </a:rPr>
              <a:t> </a:t>
            </a:r>
            <a:r>
              <a:rPr lang="ro-RO" sz="1400" b="1" dirty="0">
                <a:solidFill>
                  <a:schemeClr val="accent1"/>
                </a:solidFill>
              </a:rPr>
              <a:t>litigii în curs la instanțe, revendicări sau exproprieri, etc</a:t>
            </a:r>
            <a:r>
              <a:rPr lang="en-US" sz="1400" dirty="0">
                <a:solidFill>
                  <a:schemeClr val="accent1"/>
                </a:solidFill>
              </a:rPr>
              <a:t>; se </a:t>
            </a:r>
            <a:r>
              <a:rPr lang="en-US" sz="1400" dirty="0" err="1">
                <a:solidFill>
                  <a:schemeClr val="accent1"/>
                </a:solidFill>
              </a:rPr>
              <a:t>acceptă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existen</a:t>
            </a:r>
            <a:r>
              <a:rPr lang="ro-RO" sz="1400" dirty="0">
                <a:solidFill>
                  <a:schemeClr val="accent1"/>
                </a:solidFill>
              </a:rPr>
              <a:t>ț</a:t>
            </a:r>
            <a:r>
              <a:rPr lang="en-US" sz="1400" dirty="0">
                <a:solidFill>
                  <a:schemeClr val="accent1"/>
                </a:solidFill>
              </a:rPr>
              <a:t>a </a:t>
            </a:r>
            <a:r>
              <a:rPr lang="en-US" sz="1400" dirty="0" err="1">
                <a:solidFill>
                  <a:schemeClr val="accent1"/>
                </a:solidFill>
              </a:rPr>
              <a:t>unei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ipotec</a:t>
            </a:r>
            <a:r>
              <a:rPr lang="ro-RO" sz="1400" dirty="0">
                <a:solidFill>
                  <a:schemeClr val="accent1"/>
                </a:solidFill>
              </a:rPr>
              <a:t>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imobiliar</a:t>
            </a:r>
            <a:r>
              <a:rPr lang="ro-RO" sz="1400" dirty="0">
                <a:solidFill>
                  <a:schemeClr val="accent1"/>
                </a:solidFill>
              </a:rPr>
              <a:t>e</a:t>
            </a:r>
            <a:r>
              <a:rPr lang="en-US" sz="1400" dirty="0">
                <a:solidFill>
                  <a:schemeClr val="accent1"/>
                </a:solidFill>
              </a:rPr>
              <a:t>; </a:t>
            </a:r>
            <a:endParaRPr lang="ro-RO" sz="1400" dirty="0">
              <a:solidFill>
                <a:schemeClr val="accent1"/>
              </a:solidFill>
            </a:endParaRPr>
          </a:p>
          <a:p>
            <a:endParaRPr lang="ro-RO" sz="1400" dirty="0">
              <a:solidFill>
                <a:schemeClr val="accent1"/>
              </a:solidFill>
            </a:endParaRPr>
          </a:p>
          <a:p>
            <a:r>
              <a:rPr lang="ro-RO" sz="1400" dirty="0" smtClean="0">
                <a:solidFill>
                  <a:schemeClr val="accent1"/>
                </a:solidFill>
              </a:rPr>
              <a:t>*</a:t>
            </a:r>
            <a:r>
              <a:rPr lang="en-US" sz="1400" b="1" dirty="0" err="1" smtClean="0">
                <a:solidFill>
                  <a:schemeClr val="accent1"/>
                </a:solidFill>
              </a:rPr>
              <a:t>solicitantul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ro-RO" sz="1400" dirty="0" smtClean="0">
                <a:solidFill>
                  <a:schemeClr val="accent1"/>
                </a:solidFill>
              </a:rPr>
              <a:t>(individual SAU in nume propriu </a:t>
            </a:r>
            <a:r>
              <a:rPr lang="en-US" sz="1400" dirty="0" err="1" smtClean="0">
                <a:solidFill>
                  <a:schemeClr val="accent1"/>
                </a:solidFill>
              </a:rPr>
              <a:t>şi</a:t>
            </a:r>
            <a:r>
              <a:rPr lang="ro-RO" sz="1400" dirty="0" smtClean="0">
                <a:solidFill>
                  <a:schemeClr val="accent1"/>
                </a:solidFill>
              </a:rPr>
              <a:t> al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coproprietari</a:t>
            </a:r>
            <a:r>
              <a:rPr lang="ro-RO" sz="1400" dirty="0" smtClean="0">
                <a:solidFill>
                  <a:schemeClr val="accent1"/>
                </a:solidFill>
              </a:rPr>
              <a:t>lor)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ro-RO" sz="1400" dirty="0" smtClean="0">
                <a:solidFill>
                  <a:schemeClr val="accent1"/>
                </a:solidFill>
              </a:rPr>
              <a:t> </a:t>
            </a:r>
            <a:r>
              <a:rPr lang="ro-RO" sz="1400" b="1" dirty="0" smtClean="0">
                <a:solidFill>
                  <a:schemeClr val="accent1"/>
                </a:solidFill>
              </a:rPr>
              <a:t>depune o singură </a:t>
            </a:r>
            <a:r>
              <a:rPr lang="en-US" sz="1400" b="1" dirty="0" err="1">
                <a:solidFill>
                  <a:schemeClr val="accent1"/>
                </a:solidFill>
              </a:rPr>
              <a:t>cerere</a:t>
            </a:r>
            <a:r>
              <a:rPr lang="en-US" sz="1400" b="1" dirty="0">
                <a:solidFill>
                  <a:schemeClr val="accent1"/>
                </a:solidFill>
              </a:rPr>
              <a:t> de </a:t>
            </a:r>
            <a:r>
              <a:rPr lang="en-US" sz="1400" b="1" dirty="0" err="1">
                <a:solidFill>
                  <a:schemeClr val="accent1"/>
                </a:solidFill>
              </a:rPr>
              <a:t>finanţare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ro-RO" sz="1400" dirty="0">
                <a:solidFill>
                  <a:schemeClr val="accent1"/>
                </a:solidFill>
              </a:rPr>
              <a:t>- 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pentru</a:t>
            </a:r>
            <a:r>
              <a:rPr lang="en-US" sz="1400" dirty="0">
                <a:solidFill>
                  <a:schemeClr val="accent1"/>
                </a:solidFill>
              </a:rPr>
              <a:t> un </a:t>
            </a:r>
            <a:r>
              <a:rPr lang="en-US" sz="1400" dirty="0" err="1">
                <a:solidFill>
                  <a:schemeClr val="accent1"/>
                </a:solidFill>
              </a:rPr>
              <a:t>imobil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identificat</a:t>
            </a:r>
            <a:r>
              <a:rPr lang="en-US" sz="1400" dirty="0">
                <a:solidFill>
                  <a:schemeClr val="accent1"/>
                </a:solidFill>
              </a:rPr>
              <a:t> cu </a:t>
            </a:r>
            <a:r>
              <a:rPr lang="en-US" sz="1400" dirty="0" err="1">
                <a:solidFill>
                  <a:schemeClr val="accent1"/>
                </a:solidFill>
              </a:rPr>
              <a:t>număr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cadastral</a:t>
            </a:r>
            <a:endParaRPr lang="ro-RO" sz="1400" dirty="0">
              <a:solidFill>
                <a:schemeClr val="accent1"/>
              </a:solidFill>
            </a:endParaRPr>
          </a:p>
          <a:p>
            <a:r>
              <a:rPr lang="ro-RO" sz="1400" dirty="0">
                <a:solidFill>
                  <a:schemeClr val="accent1"/>
                </a:solidFill>
              </a:rPr>
              <a:t>*</a:t>
            </a:r>
            <a:r>
              <a:rPr lang="en-US" sz="1400" b="1" dirty="0">
                <a:solidFill>
                  <a:schemeClr val="accent1"/>
                </a:solidFill>
              </a:rPr>
              <a:t>nu are </a:t>
            </a:r>
            <a:r>
              <a:rPr lang="en-US" sz="1400" b="1" dirty="0" err="1">
                <a:solidFill>
                  <a:schemeClr val="accent1"/>
                </a:solidFill>
              </a:rPr>
              <a:t>obligaţii</a:t>
            </a:r>
            <a:r>
              <a:rPr lang="en-US" sz="1400" b="1" dirty="0">
                <a:solidFill>
                  <a:schemeClr val="accent1"/>
                </a:solidFill>
              </a:rPr>
              <a:t> restante la </a:t>
            </a:r>
            <a:r>
              <a:rPr lang="en-US" sz="1400" b="1" dirty="0" err="1">
                <a:solidFill>
                  <a:schemeClr val="accent1"/>
                </a:solidFill>
              </a:rPr>
              <a:t>bugetul</a:t>
            </a:r>
            <a:r>
              <a:rPr lang="en-US" sz="1400" b="1" dirty="0">
                <a:solidFill>
                  <a:schemeClr val="accent1"/>
                </a:solidFill>
              </a:rPr>
              <a:t> de stat </a:t>
            </a:r>
            <a:r>
              <a:rPr lang="en-US" sz="1400" b="1" dirty="0" err="1">
                <a:solidFill>
                  <a:schemeClr val="accent1"/>
                </a:solidFill>
              </a:rPr>
              <a:t>şi</a:t>
            </a:r>
            <a:r>
              <a:rPr lang="en-US" sz="1400" b="1" dirty="0">
                <a:solidFill>
                  <a:schemeClr val="accent1"/>
                </a:solidFill>
              </a:rPr>
              <a:t> la </a:t>
            </a:r>
            <a:r>
              <a:rPr lang="en-US" sz="1400" b="1" dirty="0" err="1">
                <a:solidFill>
                  <a:schemeClr val="accent1"/>
                </a:solidFill>
              </a:rPr>
              <a:t>bugetul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</a:rPr>
              <a:t>local</a:t>
            </a:r>
            <a:endParaRPr lang="ro-RO" sz="1400" b="1" dirty="0" smtClean="0">
              <a:solidFill>
                <a:schemeClr val="accent1"/>
              </a:solidFill>
            </a:endParaRPr>
          </a:p>
          <a:p>
            <a:r>
              <a:rPr lang="ro-RO" sz="1400" dirty="0">
                <a:solidFill>
                  <a:schemeClr val="accent1"/>
                </a:solidFill>
              </a:rPr>
              <a:t>*</a:t>
            </a:r>
            <a:r>
              <a:rPr lang="en-US" sz="1400" dirty="0" err="1" smtClean="0">
                <a:solidFill>
                  <a:schemeClr val="accent1"/>
                </a:solidFill>
              </a:rPr>
              <a:t>îşi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dă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acordul</a:t>
            </a:r>
            <a:r>
              <a:rPr lang="en-US" sz="1400" b="1" dirty="0">
                <a:solidFill>
                  <a:schemeClr val="accent1"/>
                </a:solidFill>
              </a:rPr>
              <a:t> cu </a:t>
            </a:r>
            <a:r>
              <a:rPr lang="en-US" sz="1400" b="1" dirty="0" err="1">
                <a:solidFill>
                  <a:schemeClr val="accent1"/>
                </a:solidFill>
              </a:rPr>
              <a:t>privire</a:t>
            </a:r>
            <a:r>
              <a:rPr lang="en-US" sz="1400" b="1" dirty="0">
                <a:solidFill>
                  <a:schemeClr val="accent1"/>
                </a:solidFill>
              </a:rPr>
              <a:t> la </a:t>
            </a:r>
            <a:r>
              <a:rPr lang="en-US" sz="1400" b="1" dirty="0" err="1" smtClean="0">
                <a:solidFill>
                  <a:schemeClr val="accent1"/>
                </a:solidFill>
              </a:rPr>
              <a:t>prelucrarea</a:t>
            </a:r>
            <a:r>
              <a:rPr lang="ro-RO" sz="1400" b="1" dirty="0" smtClean="0">
                <a:solidFill>
                  <a:schemeClr val="accent1"/>
                </a:solidFill>
              </a:rPr>
              <a:t> datelor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de </a:t>
            </a:r>
            <a:r>
              <a:rPr lang="en-US" sz="1400" dirty="0" err="1">
                <a:solidFill>
                  <a:schemeClr val="accent1"/>
                </a:solidFill>
              </a:rPr>
              <a:t>către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Autoritate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şi</a:t>
            </a:r>
            <a:r>
              <a:rPr lang="en-US" sz="1400" dirty="0" smtClean="0">
                <a:solidFill>
                  <a:schemeClr val="accent1"/>
                </a:solidFill>
              </a:rPr>
              <a:t> la </a:t>
            </a:r>
            <a:r>
              <a:rPr lang="en-US" sz="1400" dirty="0" err="1">
                <a:solidFill>
                  <a:schemeClr val="accent1"/>
                </a:solidFill>
              </a:rPr>
              <a:t>transmiterea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acestora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către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terţe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ro-RO" sz="1400" dirty="0" smtClean="0">
                <a:solidFill>
                  <a:schemeClr val="accent1"/>
                </a:solidFill>
              </a:rPr>
              <a:t>părți implicate conform </a:t>
            </a:r>
            <a:r>
              <a:rPr lang="en-US" sz="1400" dirty="0" err="1" smtClean="0">
                <a:solidFill>
                  <a:schemeClr val="accent1"/>
                </a:solidFill>
              </a:rPr>
              <a:t>ghid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sau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în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scopul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elaborării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situaţii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şi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statistici</a:t>
            </a:r>
            <a:r>
              <a:rPr lang="en-US" sz="1400" dirty="0">
                <a:solidFill>
                  <a:schemeClr val="accent1"/>
                </a:solidFill>
              </a:rPr>
              <a:t>; </a:t>
            </a:r>
          </a:p>
          <a:p>
            <a:r>
              <a:rPr lang="ro-RO" sz="1400" dirty="0">
                <a:solidFill>
                  <a:schemeClr val="accent1"/>
                </a:solidFill>
              </a:rPr>
              <a:t>*</a:t>
            </a:r>
            <a:r>
              <a:rPr lang="en-US" sz="1400" b="1" dirty="0" smtClean="0">
                <a:solidFill>
                  <a:schemeClr val="accent1"/>
                </a:solidFill>
              </a:rPr>
              <a:t>nu </a:t>
            </a:r>
            <a:r>
              <a:rPr lang="en-US" sz="1400" b="1" dirty="0">
                <a:solidFill>
                  <a:schemeClr val="accent1"/>
                </a:solidFill>
              </a:rPr>
              <a:t>a </a:t>
            </a:r>
            <a:r>
              <a:rPr lang="en-US" sz="1400" b="1" dirty="0" err="1">
                <a:solidFill>
                  <a:schemeClr val="accent1"/>
                </a:solidFill>
              </a:rPr>
              <a:t>fost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condamnat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pentru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infracţiuni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împotriva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mediului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dirty="0" err="1">
                <a:solidFill>
                  <a:schemeClr val="accent1"/>
                </a:solidFill>
              </a:rPr>
              <a:t>prin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hotărâre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judecătorească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definitivă</a:t>
            </a:r>
            <a:r>
              <a:rPr lang="en-US" sz="1400" dirty="0">
                <a:solidFill>
                  <a:schemeClr val="accent1"/>
                </a:solidFill>
              </a:rPr>
              <a:t>. </a:t>
            </a:r>
          </a:p>
          <a:p>
            <a:pPr algn="l"/>
            <a:endParaRPr lang="ro-RO" sz="1200" dirty="0" smtClean="0">
              <a:solidFill>
                <a:schemeClr val="accent1"/>
              </a:solidFill>
            </a:endParaRPr>
          </a:p>
          <a:p>
            <a:r>
              <a:rPr lang="en-US" sz="1200" i="1" dirty="0">
                <a:solidFill>
                  <a:srgbClr val="FF0000"/>
                </a:solidFill>
              </a:rPr>
              <a:t>Nu </a:t>
            </a:r>
            <a:r>
              <a:rPr lang="en-US" sz="1200" i="1" dirty="0" err="1">
                <a:solidFill>
                  <a:srgbClr val="FF0000"/>
                </a:solidFill>
              </a:rPr>
              <a:t>este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eligibil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solicitantul</a:t>
            </a:r>
            <a:r>
              <a:rPr lang="en-US" sz="1200" i="1" dirty="0">
                <a:solidFill>
                  <a:srgbClr val="FF0000"/>
                </a:solidFill>
              </a:rPr>
              <a:t> care </a:t>
            </a:r>
            <a:r>
              <a:rPr lang="en-US" sz="1200" i="1" dirty="0" err="1">
                <a:solidFill>
                  <a:srgbClr val="FF0000"/>
                </a:solidFill>
              </a:rPr>
              <a:t>deţine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în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proprietate</a:t>
            </a:r>
            <a:r>
              <a:rPr lang="en-US" sz="1200" i="1" dirty="0">
                <a:solidFill>
                  <a:srgbClr val="FF0000"/>
                </a:solidFill>
              </a:rPr>
              <a:t> un </a:t>
            </a:r>
            <a:r>
              <a:rPr lang="en-US" sz="1200" i="1" dirty="0" err="1">
                <a:solidFill>
                  <a:srgbClr val="FF0000"/>
                </a:solidFill>
              </a:rPr>
              <a:t>imobil</a:t>
            </a:r>
            <a:r>
              <a:rPr lang="en-US" sz="1200" i="1" dirty="0">
                <a:solidFill>
                  <a:srgbClr val="FF0000"/>
                </a:solidFill>
              </a:rPr>
              <a:t> format din </a:t>
            </a:r>
            <a:r>
              <a:rPr lang="en-US" sz="1200" i="1" dirty="0" err="1">
                <a:solidFill>
                  <a:srgbClr val="FF0000"/>
                </a:solidFill>
              </a:rPr>
              <a:t>teren</a:t>
            </a:r>
            <a:r>
              <a:rPr lang="en-US" sz="1200" i="1" dirty="0">
                <a:solidFill>
                  <a:srgbClr val="FF0000"/>
                </a:solidFill>
              </a:rPr>
              <a:t> cu </a:t>
            </a:r>
            <a:r>
              <a:rPr lang="en-US" sz="1200" i="1" dirty="0" err="1">
                <a:solidFill>
                  <a:srgbClr val="FF0000"/>
                </a:solidFill>
              </a:rPr>
              <a:t>una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sau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mai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multe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construcţii</a:t>
            </a:r>
            <a:r>
              <a:rPr lang="en-US" sz="1200" i="1" dirty="0">
                <a:solidFill>
                  <a:srgbClr val="FF0000"/>
                </a:solidFill>
              </a:rPr>
              <a:t>, </a:t>
            </a:r>
            <a:r>
              <a:rPr lang="en-US" sz="1200" i="1" dirty="0" err="1">
                <a:solidFill>
                  <a:srgbClr val="FF0000"/>
                </a:solidFill>
              </a:rPr>
              <a:t>dintre</a:t>
            </a:r>
            <a:r>
              <a:rPr lang="en-US" sz="1200" i="1" dirty="0">
                <a:solidFill>
                  <a:srgbClr val="FF0000"/>
                </a:solidFill>
              </a:rPr>
              <a:t> care </a:t>
            </a:r>
            <a:r>
              <a:rPr lang="en-US" sz="1200" i="1" dirty="0" err="1">
                <a:solidFill>
                  <a:srgbClr val="FF0000"/>
                </a:solidFill>
              </a:rPr>
              <a:t>unele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părţi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sunt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comune</a:t>
            </a:r>
            <a:r>
              <a:rPr lang="en-US" sz="1200" i="1" dirty="0">
                <a:solidFill>
                  <a:srgbClr val="FF0000"/>
                </a:solidFill>
              </a:rPr>
              <a:t>, </a:t>
            </a:r>
            <a:r>
              <a:rPr lang="en-US" sz="1200" i="1" dirty="0" err="1">
                <a:solidFill>
                  <a:srgbClr val="FF0000"/>
                </a:solidFill>
              </a:rPr>
              <a:t>iar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restul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sunt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proprietăţi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individuale</a:t>
            </a:r>
            <a:r>
              <a:rPr lang="en-US" sz="1200" i="1" dirty="0">
                <a:solidFill>
                  <a:srgbClr val="FF0000"/>
                </a:solidFill>
              </a:rPr>
              <a:t>, </a:t>
            </a:r>
            <a:r>
              <a:rPr lang="en-US" sz="1200" i="1" dirty="0" err="1">
                <a:solidFill>
                  <a:srgbClr val="FF0000"/>
                </a:solidFill>
              </a:rPr>
              <a:t>pentru</a:t>
            </a:r>
            <a:r>
              <a:rPr lang="en-US" sz="1200" i="1" dirty="0">
                <a:solidFill>
                  <a:srgbClr val="FF0000"/>
                </a:solidFill>
              </a:rPr>
              <a:t> care se </a:t>
            </a:r>
            <a:r>
              <a:rPr lang="en-US" sz="1200" i="1" dirty="0" err="1">
                <a:solidFill>
                  <a:srgbClr val="FF0000"/>
                </a:solidFill>
              </a:rPr>
              <a:t>întocmesc</a:t>
            </a:r>
            <a:r>
              <a:rPr lang="en-US" sz="1200" i="1" dirty="0">
                <a:solidFill>
                  <a:srgbClr val="FF0000"/>
                </a:solidFill>
              </a:rPr>
              <a:t> o carte </a:t>
            </a:r>
            <a:r>
              <a:rPr lang="en-US" sz="1200" i="1" dirty="0" err="1">
                <a:solidFill>
                  <a:srgbClr val="FF0000"/>
                </a:solidFill>
              </a:rPr>
              <a:t>funciară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colectivă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şi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câte</a:t>
            </a:r>
            <a:r>
              <a:rPr lang="en-US" sz="1200" i="1" dirty="0">
                <a:solidFill>
                  <a:srgbClr val="FF0000"/>
                </a:solidFill>
              </a:rPr>
              <a:t> o carte </a:t>
            </a:r>
            <a:r>
              <a:rPr lang="en-US" sz="1200" i="1" dirty="0" err="1">
                <a:solidFill>
                  <a:srgbClr val="FF0000"/>
                </a:solidFill>
              </a:rPr>
              <a:t>funciară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individuală</a:t>
            </a:r>
            <a:r>
              <a:rPr lang="en-US" sz="1200" i="1" dirty="0">
                <a:solidFill>
                  <a:srgbClr val="FF0000"/>
                </a:solidFill>
              </a:rPr>
              <a:t>. </a:t>
            </a:r>
            <a:endParaRPr lang="en-US" sz="1000" i="1" dirty="0" smtClean="0">
              <a:solidFill>
                <a:srgbClr val="FF0000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DBD7A98-5C3D-45FC-8437-7D4E9B90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PROGRAMUL NAȚIONAL - CASA EFICIENTĂ ENERGETIC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079922-061E-406D-BEA7-DAF1CAF7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742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C384BAC-2BB1-4DD0-9979-D297AF7E7B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2932213" cy="254172"/>
          </a:xfrm>
        </p:spPr>
        <p:txBody>
          <a:bodyPr/>
          <a:lstStyle/>
          <a:p>
            <a:r>
              <a:rPr lang="ro-RO" dirty="0"/>
              <a:t>Programul național Casa eficientă energetic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0A5CEAD-74C1-472F-BE80-2F3FA8D8CC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67379" y="6530387"/>
            <a:ext cx="1454244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CE14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49" y="225721"/>
            <a:ext cx="1085849" cy="11487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5" r="18519"/>
          <a:stretch/>
        </p:blipFill>
        <p:spPr>
          <a:xfrm>
            <a:off x="9281455" y="925398"/>
            <a:ext cx="1385886" cy="152622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9895" y="6157468"/>
            <a:ext cx="10693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 smtClean="0">
                <a:solidFill>
                  <a:schemeClr val="accent1"/>
                </a:solidFill>
              </a:rPr>
              <a:t>Textul exact si complet se regăsește in documentul </a:t>
            </a:r>
          </a:p>
          <a:p>
            <a:r>
              <a:rPr lang="ro-RO" sz="1050" dirty="0" smtClean="0">
                <a:solidFill>
                  <a:schemeClr val="accent1"/>
                </a:solidFill>
              </a:rPr>
              <a:t> </a:t>
            </a:r>
            <a:r>
              <a:rPr lang="ro-RO" sz="1050" dirty="0">
                <a:solidFill>
                  <a:schemeClr val="accent1"/>
                </a:solidFill>
              </a:rPr>
              <a:t>GHID DE FINANŢARE a Programului privind efectuarea de lucrări destinate creșterii </a:t>
            </a:r>
            <a:r>
              <a:rPr lang="ro-RO" sz="1050" dirty="0" err="1">
                <a:solidFill>
                  <a:schemeClr val="accent1"/>
                </a:solidFill>
              </a:rPr>
              <a:t>eficienţei</a:t>
            </a:r>
            <a:r>
              <a:rPr lang="ro-RO" sz="1050" dirty="0">
                <a:solidFill>
                  <a:schemeClr val="accent1"/>
                </a:solidFill>
              </a:rPr>
              <a:t> energetice în locuințe unifamiliale, beneficiari persoane fizice</a:t>
            </a:r>
            <a:endParaRPr lang="en-US" sz="1050" dirty="0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680" y="925398"/>
            <a:ext cx="10290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>
                <a:solidFill>
                  <a:schemeClr val="accent1"/>
                </a:solidFill>
              </a:rPr>
              <a:t>Poți obține </a:t>
            </a:r>
            <a:r>
              <a:rPr lang="ro-RO" sz="1600" b="1" dirty="0" smtClean="0">
                <a:solidFill>
                  <a:schemeClr val="accent1"/>
                </a:solidFill>
              </a:rPr>
              <a:t>fonduri nerambursabile </a:t>
            </a:r>
            <a:r>
              <a:rPr lang="ro-RO" sz="1600" dirty="0">
                <a:solidFill>
                  <a:schemeClr val="accent1"/>
                </a:solidFill>
              </a:rPr>
              <a:t>de la Fondul pentru </a:t>
            </a:r>
            <a:r>
              <a:rPr lang="ro-RO" sz="1600" dirty="0" smtClean="0">
                <a:solidFill>
                  <a:schemeClr val="accent1"/>
                </a:solidFill>
              </a:rPr>
              <a:t>mediu, aprobate </a:t>
            </a:r>
            <a:r>
              <a:rPr lang="ro-RO" sz="1600" dirty="0">
                <a:solidFill>
                  <a:schemeClr val="accent1"/>
                </a:solidFill>
              </a:rPr>
              <a:t>pe baza unui </a:t>
            </a:r>
            <a:r>
              <a:rPr lang="ro-RO" sz="1600" dirty="0" smtClean="0">
                <a:solidFill>
                  <a:schemeClr val="accent1"/>
                </a:solidFill>
              </a:rPr>
              <a:t>DOSAR.</a:t>
            </a:r>
          </a:p>
          <a:p>
            <a:r>
              <a:rPr lang="ro-RO" b="1" dirty="0">
                <a:solidFill>
                  <a:schemeClr val="accent1"/>
                </a:solidFill>
              </a:rPr>
              <a:t>PROIECTUL ELIGIBIL </a:t>
            </a:r>
            <a:r>
              <a:rPr lang="ro-RO" sz="1600" dirty="0" smtClean="0">
                <a:solidFill>
                  <a:schemeClr val="accent1"/>
                </a:solidFill>
              </a:rPr>
              <a:t>presupune renovarea unei </a:t>
            </a:r>
            <a:r>
              <a:rPr lang="ro-RO" sz="1600" b="1" dirty="0" smtClean="0">
                <a:solidFill>
                  <a:schemeClr val="accent1"/>
                </a:solidFill>
              </a:rPr>
              <a:t>construcții existente din România</a:t>
            </a:r>
            <a:r>
              <a:rPr lang="ro-RO" sz="1600" dirty="0" smtClean="0">
                <a:solidFill>
                  <a:schemeClr val="accent1"/>
                </a:solidFill>
              </a:rPr>
              <a:t>,</a:t>
            </a:r>
            <a:endParaRPr lang="ro-RO" sz="1600" dirty="0">
              <a:solidFill>
                <a:schemeClr val="accent1"/>
              </a:solidFill>
            </a:endParaRPr>
          </a:p>
          <a:p>
            <a:r>
              <a:rPr lang="ro-RO" sz="1600" dirty="0" smtClean="0">
                <a:solidFill>
                  <a:schemeClr val="accent1"/>
                </a:solidFill>
              </a:rPr>
              <a:t>care dovedește </a:t>
            </a:r>
            <a:r>
              <a:rPr lang="ro-RO" sz="1600" b="1" dirty="0" smtClean="0">
                <a:solidFill>
                  <a:schemeClr val="accent1"/>
                </a:solidFill>
              </a:rPr>
              <a:t>creșterea cu cel puțin o clasă energetică,</a:t>
            </a:r>
          </a:p>
          <a:p>
            <a:r>
              <a:rPr lang="ro-RO" sz="1600" b="1" dirty="0" smtClean="0">
                <a:solidFill>
                  <a:schemeClr val="accent1"/>
                </a:solidFill>
              </a:rPr>
              <a:t>iar echipamentele achiziționate sunt noi.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2932213" cy="254172"/>
          </a:xfrm>
        </p:spPr>
        <p:txBody>
          <a:bodyPr/>
          <a:lstStyle/>
          <a:p>
            <a:r>
              <a:rPr lang="ro-RO" dirty="0"/>
              <a:t>Programul național Casa eficientă energetic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CE142E"/>
                </a:solidFill>
                <a:latin typeface="Arial"/>
              </a:rPr>
              <a:t>SAINT-GOBAIN ROMANIA</a:t>
            </a:r>
            <a:endParaRPr lang="fr-FR" dirty="0">
              <a:solidFill>
                <a:srgbClr val="CE142E"/>
              </a:solidFill>
              <a:latin typeface="Arial"/>
            </a:endParaRPr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7DBD7A98-5C3D-45FC-8437-7D4E9B90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9" y="136525"/>
            <a:ext cx="11396217" cy="454682"/>
          </a:xfrm>
        </p:spPr>
        <p:txBody>
          <a:bodyPr/>
          <a:lstStyle/>
          <a:p>
            <a:r>
              <a:rPr lang="ro-RO" dirty="0" smtClean="0"/>
              <a:t>PROGRAMUL NAȚIONAL - CASA EFICIENTĂ ENERGETIC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389" y="791696"/>
            <a:ext cx="9304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b="1" dirty="0" smtClean="0">
                <a:solidFill>
                  <a:schemeClr val="accent1"/>
                </a:solidFill>
              </a:rPr>
              <a:t>CUM SE ÎNSCRIE SOLICITANTUL ÎN APLICAȚIA INFORMATICĂ, în limita bugetului</a:t>
            </a:r>
          </a:p>
          <a:p>
            <a:pPr algn="l"/>
            <a:endParaRPr lang="ro-RO" sz="1400" dirty="0" smtClean="0">
              <a:solidFill>
                <a:schemeClr val="accent1"/>
              </a:solidFill>
            </a:endParaRPr>
          </a:p>
          <a:p>
            <a:r>
              <a:rPr lang="ro-RO" sz="2000" b="1" dirty="0" smtClean="0">
                <a:solidFill>
                  <a:schemeClr val="accent1"/>
                </a:solidFill>
              </a:rPr>
              <a:t>Informațiile </a:t>
            </a:r>
            <a:r>
              <a:rPr lang="ro-RO" sz="2000" dirty="0" smtClean="0">
                <a:solidFill>
                  <a:schemeClr val="accent1"/>
                </a:solidFill>
              </a:rPr>
              <a:t>care se introduc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ro-RO" sz="1400" dirty="0" smtClean="0">
                <a:solidFill>
                  <a:schemeClr val="accent1"/>
                </a:solidFill>
              </a:rPr>
              <a:t>*</a:t>
            </a:r>
            <a:r>
              <a:rPr lang="en-US" sz="1400" b="1" dirty="0" err="1" smtClean="0">
                <a:solidFill>
                  <a:schemeClr val="accent1"/>
                </a:solidFill>
              </a:rPr>
              <a:t>datele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de </a:t>
            </a:r>
            <a:r>
              <a:rPr lang="en-US" sz="1400" b="1" dirty="0" err="1">
                <a:solidFill>
                  <a:schemeClr val="accent1"/>
                </a:solidFill>
              </a:rPr>
              <a:t>identificare</a:t>
            </a:r>
            <a:r>
              <a:rPr lang="en-US" sz="1400" dirty="0">
                <a:solidFill>
                  <a:schemeClr val="accent1"/>
                </a:solidFill>
              </a:rPr>
              <a:t>, conform </a:t>
            </a:r>
            <a:r>
              <a:rPr lang="en-US" sz="1400" dirty="0" err="1">
                <a:solidFill>
                  <a:schemeClr val="accent1"/>
                </a:solidFill>
              </a:rPr>
              <a:t>actului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identitate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dirty="0" err="1">
                <a:solidFill>
                  <a:schemeClr val="accent1"/>
                </a:solidFill>
              </a:rPr>
              <a:t>inclusiv</a:t>
            </a:r>
            <a:r>
              <a:rPr lang="en-US" sz="1400" dirty="0">
                <a:solidFill>
                  <a:schemeClr val="accent1"/>
                </a:solidFill>
              </a:rPr>
              <a:t> data </a:t>
            </a:r>
            <a:r>
              <a:rPr lang="en-US" sz="1400" dirty="0" err="1">
                <a:solidFill>
                  <a:schemeClr val="accent1"/>
                </a:solidFill>
              </a:rPr>
              <a:t>expirării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acestuia</a:t>
            </a:r>
            <a:r>
              <a:rPr lang="en-US" sz="1400" dirty="0">
                <a:solidFill>
                  <a:schemeClr val="accent1"/>
                </a:solidFill>
              </a:rPr>
              <a:t>; </a:t>
            </a:r>
          </a:p>
          <a:p>
            <a:r>
              <a:rPr lang="ro-RO" sz="1400" dirty="0" smtClean="0">
                <a:solidFill>
                  <a:schemeClr val="accent1"/>
                </a:solidFill>
              </a:rPr>
              <a:t>*</a:t>
            </a:r>
            <a:r>
              <a:rPr lang="pt-BR" sz="1400" b="1" dirty="0" err="1" smtClean="0">
                <a:solidFill>
                  <a:schemeClr val="accent1"/>
                </a:solidFill>
              </a:rPr>
              <a:t>adresa</a:t>
            </a:r>
            <a:r>
              <a:rPr lang="pt-BR" sz="1400" b="1" dirty="0" smtClean="0">
                <a:solidFill>
                  <a:schemeClr val="accent1"/>
                </a:solidFill>
              </a:rPr>
              <a:t> </a:t>
            </a:r>
            <a:r>
              <a:rPr lang="pt-BR" sz="1400" b="1" dirty="0">
                <a:solidFill>
                  <a:schemeClr val="accent1"/>
                </a:solidFill>
              </a:rPr>
              <a:t>de e-mail </a:t>
            </a:r>
            <a:r>
              <a:rPr lang="pt-BR" sz="1400" b="1" dirty="0" err="1">
                <a:solidFill>
                  <a:schemeClr val="accent1"/>
                </a:solidFill>
              </a:rPr>
              <a:t>şi</a:t>
            </a:r>
            <a:r>
              <a:rPr lang="pt-BR" sz="1400" b="1" dirty="0">
                <a:solidFill>
                  <a:schemeClr val="accent1"/>
                </a:solidFill>
              </a:rPr>
              <a:t> </a:t>
            </a:r>
            <a:r>
              <a:rPr lang="pt-BR" sz="1400" b="1" dirty="0" err="1">
                <a:solidFill>
                  <a:schemeClr val="accent1"/>
                </a:solidFill>
              </a:rPr>
              <a:t>număr</a:t>
            </a:r>
            <a:r>
              <a:rPr lang="pt-BR" sz="1400" b="1" dirty="0">
                <a:solidFill>
                  <a:schemeClr val="accent1"/>
                </a:solidFill>
              </a:rPr>
              <a:t> de </a:t>
            </a:r>
            <a:r>
              <a:rPr lang="pt-BR" sz="1400" b="1" dirty="0" err="1">
                <a:solidFill>
                  <a:schemeClr val="accent1"/>
                </a:solidFill>
              </a:rPr>
              <a:t>telefon</a:t>
            </a:r>
            <a:r>
              <a:rPr lang="pt-BR" sz="1400" b="1" dirty="0">
                <a:solidFill>
                  <a:schemeClr val="accent1"/>
                </a:solidFill>
              </a:rPr>
              <a:t> </a:t>
            </a:r>
            <a:r>
              <a:rPr lang="pt-BR" sz="1400" b="1" dirty="0" err="1">
                <a:solidFill>
                  <a:schemeClr val="accent1"/>
                </a:solidFill>
              </a:rPr>
              <a:t>mobil</a:t>
            </a:r>
            <a:r>
              <a:rPr lang="pt-BR" sz="1400" b="1" dirty="0">
                <a:solidFill>
                  <a:schemeClr val="accent1"/>
                </a:solidFill>
              </a:rPr>
              <a:t> valide</a:t>
            </a:r>
            <a:r>
              <a:rPr lang="pt-BR" sz="1400" dirty="0">
                <a:solidFill>
                  <a:schemeClr val="accent1"/>
                </a:solidFill>
              </a:rPr>
              <a:t>, </a:t>
            </a:r>
            <a:r>
              <a:rPr lang="pt-BR" sz="1400" dirty="0" err="1">
                <a:solidFill>
                  <a:schemeClr val="accent1"/>
                </a:solidFill>
              </a:rPr>
              <a:t>dacă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acestea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există</a:t>
            </a:r>
            <a:r>
              <a:rPr lang="pt-BR" sz="1400" dirty="0">
                <a:solidFill>
                  <a:schemeClr val="accent1"/>
                </a:solidFill>
              </a:rPr>
              <a:t>; </a:t>
            </a:r>
          </a:p>
          <a:p>
            <a:r>
              <a:rPr lang="ro-RO" sz="1400" dirty="0" smtClean="0">
                <a:solidFill>
                  <a:schemeClr val="accent1"/>
                </a:solidFill>
              </a:rPr>
              <a:t>*</a:t>
            </a:r>
            <a:r>
              <a:rPr lang="en-US" sz="1400" b="1" dirty="0" err="1" smtClean="0">
                <a:solidFill>
                  <a:schemeClr val="accent1"/>
                </a:solidFill>
              </a:rPr>
              <a:t>acordul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cu </a:t>
            </a:r>
            <a:r>
              <a:rPr lang="en-US" sz="1400" b="1" dirty="0" err="1">
                <a:solidFill>
                  <a:schemeClr val="accent1"/>
                </a:solidFill>
              </a:rPr>
              <a:t>privire</a:t>
            </a:r>
            <a:r>
              <a:rPr lang="en-US" sz="1400" b="1" dirty="0">
                <a:solidFill>
                  <a:schemeClr val="accent1"/>
                </a:solidFill>
              </a:rPr>
              <a:t> la </a:t>
            </a:r>
            <a:r>
              <a:rPr lang="en-US" sz="1400" b="1" dirty="0" err="1">
                <a:solidFill>
                  <a:schemeClr val="accent1"/>
                </a:solidFill>
              </a:rPr>
              <a:t>prelucrarea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b="1" dirty="0" err="1" smtClean="0">
                <a:solidFill>
                  <a:schemeClr val="accent1"/>
                </a:solidFill>
              </a:rPr>
              <a:t>datelor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de </a:t>
            </a:r>
            <a:r>
              <a:rPr lang="en-US" sz="1400" dirty="0" err="1">
                <a:solidFill>
                  <a:schemeClr val="accent1"/>
                </a:solidFill>
              </a:rPr>
              <a:t>către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Autoritate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și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de </a:t>
            </a:r>
            <a:r>
              <a:rPr lang="ro-RO" sz="1400" dirty="0" smtClean="0">
                <a:solidFill>
                  <a:schemeClr val="accent1"/>
                </a:solidFill>
              </a:rPr>
              <a:t>către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terţ</a:t>
            </a:r>
            <a:r>
              <a:rPr lang="ro-RO" sz="1400" dirty="0" smtClean="0">
                <a:solidFill>
                  <a:schemeClr val="accent1"/>
                </a:solidFill>
              </a:rPr>
              <a:t>i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ro-RO" sz="1400" dirty="0" smtClean="0">
                <a:solidFill>
                  <a:schemeClr val="accent1"/>
                </a:solidFill>
              </a:rPr>
              <a:t>conform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ghid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sau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în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scopul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elaborării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situaţii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şi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statistici</a:t>
            </a:r>
            <a:r>
              <a:rPr lang="en-US" sz="1400" dirty="0">
                <a:solidFill>
                  <a:schemeClr val="accent1"/>
                </a:solidFill>
              </a:rPr>
              <a:t>; </a:t>
            </a:r>
          </a:p>
          <a:p>
            <a:r>
              <a:rPr lang="ro-RO" sz="1400" dirty="0" smtClean="0">
                <a:solidFill>
                  <a:schemeClr val="accent1"/>
                </a:solidFill>
              </a:rPr>
              <a:t>*</a:t>
            </a:r>
            <a:r>
              <a:rPr lang="en-US" sz="1400" b="1" dirty="0" err="1" smtClean="0">
                <a:solidFill>
                  <a:schemeClr val="accent1"/>
                </a:solidFill>
              </a:rPr>
              <a:t>cuantumul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primei</a:t>
            </a:r>
            <a:r>
              <a:rPr lang="en-US" sz="1400" b="1" dirty="0">
                <a:solidFill>
                  <a:schemeClr val="accent1"/>
                </a:solidFill>
              </a:rPr>
              <a:t> de </a:t>
            </a:r>
            <a:r>
              <a:rPr lang="en-US" sz="1400" b="1" dirty="0" err="1">
                <a:solidFill>
                  <a:schemeClr val="accent1"/>
                </a:solidFill>
              </a:rPr>
              <a:t>eficiență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energetică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solicitat</a:t>
            </a:r>
            <a:r>
              <a:rPr lang="en-US" sz="1400" dirty="0" smtClean="0">
                <a:solidFill>
                  <a:schemeClr val="accent1"/>
                </a:solidFill>
              </a:rPr>
              <a:t>,</a:t>
            </a:r>
            <a:endParaRPr lang="ro-RO" sz="1400" dirty="0" smtClean="0">
              <a:solidFill>
                <a:schemeClr val="accent1"/>
              </a:solidFill>
            </a:endParaRPr>
          </a:p>
          <a:p>
            <a:r>
              <a:rPr lang="en-US" sz="1400" dirty="0" err="1" smtClean="0">
                <a:solidFill>
                  <a:srgbClr val="FF0000"/>
                </a:solidFill>
              </a:rPr>
              <a:t>fundamentat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baza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unui</a:t>
            </a:r>
            <a:r>
              <a:rPr lang="en-US" sz="1400" dirty="0">
                <a:solidFill>
                  <a:srgbClr val="FF0000"/>
                </a:solidFill>
              </a:rPr>
              <a:t> CPE </a:t>
            </a:r>
            <a:r>
              <a:rPr lang="en-US" sz="1400" dirty="0" err="1">
                <a:solidFill>
                  <a:srgbClr val="FF0000"/>
                </a:solidFill>
              </a:rPr>
              <a:t>și</a:t>
            </a:r>
            <a:r>
              <a:rPr lang="en-US" sz="1400" dirty="0">
                <a:solidFill>
                  <a:srgbClr val="FF0000"/>
                </a:solidFill>
              </a:rPr>
              <a:t> a </a:t>
            </a:r>
            <a:r>
              <a:rPr lang="en-US" sz="1400" dirty="0" err="1">
                <a:solidFill>
                  <a:srgbClr val="FF0000"/>
                </a:solidFill>
              </a:rPr>
              <a:t>unui</a:t>
            </a:r>
            <a:r>
              <a:rPr lang="en-US" sz="1400" dirty="0">
                <a:solidFill>
                  <a:srgbClr val="FF0000"/>
                </a:solidFill>
              </a:rPr>
              <a:t> audit energetic, </a:t>
            </a:r>
            <a:r>
              <a:rPr lang="en-US" sz="1400" dirty="0" err="1">
                <a:solidFill>
                  <a:srgbClr val="FF0000"/>
                </a:solidFill>
              </a:rPr>
              <a:t>obținute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înaintea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intervenției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dar</a:t>
            </a:r>
            <a:r>
              <a:rPr lang="en-US" sz="1400" dirty="0">
                <a:solidFill>
                  <a:srgbClr val="FF0000"/>
                </a:solidFill>
              </a:rPr>
              <a:t> nu </a:t>
            </a:r>
            <a:r>
              <a:rPr lang="en-US" sz="1400" dirty="0" err="1">
                <a:solidFill>
                  <a:srgbClr val="FF0000"/>
                </a:solidFill>
              </a:rPr>
              <a:t>mai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vechi</a:t>
            </a:r>
            <a:r>
              <a:rPr lang="en-US" sz="1400" dirty="0">
                <a:solidFill>
                  <a:srgbClr val="FF0000"/>
                </a:solidFill>
              </a:rPr>
              <a:t> de 6 </a:t>
            </a:r>
            <a:r>
              <a:rPr lang="en-US" sz="1400" dirty="0" err="1">
                <a:solidFill>
                  <a:srgbClr val="FF0000"/>
                </a:solidFill>
              </a:rPr>
              <a:t>luni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endParaRPr lang="ro-RO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la </a:t>
            </a:r>
            <a:r>
              <a:rPr lang="en-US" sz="1400" dirty="0">
                <a:solidFill>
                  <a:schemeClr val="accent1"/>
                </a:solidFill>
              </a:rPr>
              <a:t>data </a:t>
            </a:r>
            <a:r>
              <a:rPr lang="en-US" sz="1400" dirty="0" err="1">
                <a:solidFill>
                  <a:schemeClr val="accent1"/>
                </a:solidFill>
              </a:rPr>
              <a:t>înscrierii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în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aplicația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informatică</a:t>
            </a:r>
            <a:r>
              <a:rPr lang="en-US" sz="1400" dirty="0">
                <a:solidFill>
                  <a:schemeClr val="accent1"/>
                </a:solidFill>
              </a:rPr>
              <a:t>. </a:t>
            </a:r>
            <a:endParaRPr lang="ro-RO" sz="1400" dirty="0" smtClean="0">
              <a:solidFill>
                <a:schemeClr val="accent1"/>
              </a:solidFill>
            </a:endParaRPr>
          </a:p>
          <a:p>
            <a:endParaRPr lang="ro-RO" sz="1400" dirty="0">
              <a:solidFill>
                <a:schemeClr val="accent1"/>
              </a:solidFill>
            </a:endParaRPr>
          </a:p>
          <a:p>
            <a:r>
              <a:rPr lang="ro-RO" sz="2000" b="1" dirty="0">
                <a:solidFill>
                  <a:schemeClr val="accent1"/>
                </a:solidFill>
              </a:rPr>
              <a:t>Etapele</a:t>
            </a:r>
            <a:r>
              <a:rPr lang="ro-RO" sz="2000" dirty="0">
                <a:solidFill>
                  <a:schemeClr val="accent1"/>
                </a:solidFill>
              </a:rPr>
              <a:t> parcurse în aplicația informatică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ro-RO" sz="1400" dirty="0" smtClean="0">
                <a:solidFill>
                  <a:schemeClr val="accent1"/>
                </a:solidFill>
              </a:rPr>
              <a:t>*completarea în </a:t>
            </a:r>
            <a:r>
              <a:rPr lang="en-US" sz="1400" dirty="0" err="1" smtClean="0">
                <a:solidFill>
                  <a:schemeClr val="accent1"/>
                </a:solidFill>
              </a:rPr>
              <a:t>aplicaţia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informatică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ro-RO" sz="1400" dirty="0" smtClean="0">
                <a:solidFill>
                  <a:schemeClr val="accent1"/>
                </a:solidFill>
              </a:rPr>
              <a:t>a </a:t>
            </a:r>
            <a:r>
              <a:rPr lang="en-US" sz="1400" dirty="0" err="1" smtClean="0">
                <a:solidFill>
                  <a:schemeClr val="accent1"/>
                </a:solidFill>
              </a:rPr>
              <a:t>câmpuri</a:t>
            </a:r>
            <a:r>
              <a:rPr lang="ro-RO" sz="1400" dirty="0" smtClean="0">
                <a:solidFill>
                  <a:schemeClr val="accent1"/>
                </a:solidFill>
              </a:rPr>
              <a:t>lor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presetate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ro-RO" sz="1400" dirty="0" smtClean="0">
                <a:solidFill>
                  <a:schemeClr val="accent1"/>
                </a:solidFill>
              </a:rPr>
              <a:t>*</a:t>
            </a:r>
            <a:r>
              <a:rPr lang="en-US" sz="1400" dirty="0" err="1" smtClean="0">
                <a:solidFill>
                  <a:schemeClr val="accent1"/>
                </a:solidFill>
              </a:rPr>
              <a:t>aplicaţia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informatică</a:t>
            </a:r>
            <a:r>
              <a:rPr lang="ro-RO" sz="1400" dirty="0" smtClean="0">
                <a:solidFill>
                  <a:schemeClr val="accent1"/>
                </a:solidFill>
              </a:rPr>
              <a:t> va </a:t>
            </a:r>
            <a:r>
              <a:rPr lang="en-US" sz="1400" dirty="0" err="1" smtClean="0">
                <a:solidFill>
                  <a:schemeClr val="accent1"/>
                </a:solidFill>
              </a:rPr>
              <a:t>gener</a:t>
            </a:r>
            <a:r>
              <a:rPr lang="ro-RO" sz="1400" dirty="0" smtClean="0">
                <a:solidFill>
                  <a:schemeClr val="accent1"/>
                </a:solidFill>
              </a:rPr>
              <a:t>a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automat un </a:t>
            </a:r>
            <a:r>
              <a:rPr lang="en-US" sz="1400" dirty="0">
                <a:solidFill>
                  <a:srgbClr val="FF0000"/>
                </a:solidFill>
              </a:rPr>
              <a:t>cod </a:t>
            </a:r>
            <a:r>
              <a:rPr lang="en-US" sz="1400" dirty="0" err="1">
                <a:solidFill>
                  <a:srgbClr val="FF0000"/>
                </a:solidFill>
              </a:rPr>
              <a:t>unic</a:t>
            </a:r>
            <a:r>
              <a:rPr lang="en-US" sz="1400" dirty="0">
                <a:solidFill>
                  <a:srgbClr val="FF0000"/>
                </a:solidFill>
              </a:rPr>
              <a:t> de </a:t>
            </a:r>
            <a:r>
              <a:rPr lang="en-US" sz="1400" dirty="0" err="1" smtClean="0">
                <a:solidFill>
                  <a:srgbClr val="FF0000"/>
                </a:solidFill>
              </a:rPr>
              <a:t>înregistrare</a:t>
            </a:r>
            <a:r>
              <a:rPr lang="en-US" sz="1400" dirty="0" smtClean="0">
                <a:solidFill>
                  <a:srgbClr val="FF0000"/>
                </a:solidFill>
              </a:rPr>
              <a:t> a </a:t>
            </a:r>
            <a:r>
              <a:rPr lang="en-US" sz="1400" dirty="0" err="1" smtClean="0">
                <a:solidFill>
                  <a:srgbClr val="FF0000"/>
                </a:solidFill>
              </a:rPr>
              <a:t>cererii</a:t>
            </a:r>
            <a:endParaRPr lang="ro-RO" sz="1400" dirty="0">
              <a:solidFill>
                <a:srgbClr val="FF0000"/>
              </a:solidFill>
            </a:endParaRPr>
          </a:p>
          <a:p>
            <a:r>
              <a:rPr lang="ro-RO" sz="1400" i="1" dirty="0" smtClean="0">
                <a:solidFill>
                  <a:schemeClr val="accent1"/>
                </a:solidFill>
              </a:rPr>
              <a:t>Notă - La momentul atingerii pragului de 150% din totalul bugetului alocat </a:t>
            </a:r>
            <a:r>
              <a:rPr lang="en-US" sz="1400" i="1" dirty="0" err="1" smtClean="0">
                <a:solidFill>
                  <a:schemeClr val="accent1"/>
                </a:solidFill>
              </a:rPr>
              <a:t>aplicația</a:t>
            </a:r>
            <a:r>
              <a:rPr lang="en-US" sz="1400" i="1" dirty="0" smtClean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informatică</a:t>
            </a:r>
            <a:r>
              <a:rPr lang="en-US" sz="1400" i="1" dirty="0">
                <a:solidFill>
                  <a:schemeClr val="accent1"/>
                </a:solidFill>
              </a:rPr>
              <a:t> nu </a:t>
            </a:r>
            <a:r>
              <a:rPr lang="en-US" sz="1400" i="1" dirty="0" err="1">
                <a:solidFill>
                  <a:schemeClr val="accent1"/>
                </a:solidFill>
              </a:rPr>
              <a:t>va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mai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permite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înscrierea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persoanelor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fizice</a:t>
            </a:r>
            <a:r>
              <a:rPr lang="en-US" sz="1400" i="1" dirty="0">
                <a:solidFill>
                  <a:schemeClr val="accent1"/>
                </a:solidFill>
              </a:rPr>
              <a:t>. </a:t>
            </a:r>
            <a:endParaRPr lang="ro-RO" sz="1400" i="1" dirty="0" smtClean="0">
              <a:solidFill>
                <a:schemeClr val="accent1"/>
              </a:solidFill>
            </a:endParaRPr>
          </a:p>
          <a:p>
            <a:endParaRPr lang="ro-RO" sz="1400" dirty="0">
              <a:solidFill>
                <a:schemeClr val="accent1"/>
              </a:solidFill>
            </a:endParaRPr>
          </a:p>
          <a:p>
            <a:r>
              <a:rPr lang="ro-RO" sz="2000" b="1" dirty="0">
                <a:solidFill>
                  <a:schemeClr val="accent1"/>
                </a:solidFill>
              </a:rPr>
              <a:t>Cei înscriși </a:t>
            </a:r>
            <a:r>
              <a:rPr lang="ro-RO" sz="2000" dirty="0">
                <a:solidFill>
                  <a:schemeClr val="accent1"/>
                </a:solidFill>
              </a:rPr>
              <a:t>în aplicația </a:t>
            </a:r>
            <a:r>
              <a:rPr lang="ro-RO" sz="2000" dirty="0" smtClean="0">
                <a:solidFill>
                  <a:schemeClr val="accent1"/>
                </a:solidFill>
              </a:rPr>
              <a:t>informatică </a:t>
            </a:r>
            <a:r>
              <a:rPr lang="ro-RO" sz="2000" b="1" dirty="0" smtClean="0">
                <a:solidFill>
                  <a:schemeClr val="accent1"/>
                </a:solidFill>
              </a:rPr>
              <a:t>au </a:t>
            </a:r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r>
              <a:rPr lang="ro-RO" sz="2000" b="1" dirty="0" smtClean="0">
                <a:solidFill>
                  <a:srgbClr val="FF0000"/>
                </a:solidFill>
              </a:rPr>
              <a:t> </a:t>
            </a:r>
            <a:r>
              <a:rPr lang="ro-RO" sz="2000" b="1" dirty="0" smtClean="0">
                <a:solidFill>
                  <a:srgbClr val="FF0000"/>
                </a:solidFill>
              </a:rPr>
              <a:t>ZILE </a:t>
            </a:r>
            <a:r>
              <a:rPr lang="ro-RO" sz="2000" dirty="0" smtClean="0">
                <a:solidFill>
                  <a:schemeClr val="accent1"/>
                </a:solidFill>
              </a:rPr>
              <a:t>de la publicarea listei solicitanților </a:t>
            </a:r>
            <a:r>
              <a:rPr lang="ro-RO" sz="2000" b="1" dirty="0" smtClean="0">
                <a:solidFill>
                  <a:schemeClr val="accent1"/>
                </a:solidFill>
              </a:rPr>
              <a:t>pentru a transmite dosarul de finanțare la sediul AFM.</a:t>
            </a:r>
          </a:p>
          <a:p>
            <a:r>
              <a:rPr lang="ro-RO" sz="1400" dirty="0">
                <a:solidFill>
                  <a:srgbClr val="FF0000"/>
                </a:solidFill>
              </a:rPr>
              <a:t>În cazul nerespectării </a:t>
            </a:r>
            <a:r>
              <a:rPr lang="ro-RO" sz="1400" dirty="0" smtClean="0">
                <a:solidFill>
                  <a:srgbClr val="FF0000"/>
                </a:solidFill>
              </a:rPr>
              <a:t>termenului, se pierde dreptul de a depune dosarul.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794" y="5965208"/>
            <a:ext cx="10693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 smtClean="0">
                <a:solidFill>
                  <a:schemeClr val="accent1"/>
                </a:solidFill>
              </a:rPr>
              <a:t>Textul exact si complet se regăsește in documentul </a:t>
            </a:r>
          </a:p>
          <a:p>
            <a:r>
              <a:rPr lang="ro-RO" sz="1050" dirty="0" smtClean="0">
                <a:solidFill>
                  <a:schemeClr val="accent1"/>
                </a:solidFill>
              </a:rPr>
              <a:t> </a:t>
            </a:r>
            <a:r>
              <a:rPr lang="ro-RO" sz="1050" dirty="0">
                <a:solidFill>
                  <a:schemeClr val="accent1"/>
                </a:solidFill>
              </a:rPr>
              <a:t>GHID DE FINANŢARE a Programului privind efectuarea de lucrări destinate creșterii </a:t>
            </a:r>
            <a:r>
              <a:rPr lang="ro-RO" sz="1050" dirty="0" err="1">
                <a:solidFill>
                  <a:schemeClr val="accent1"/>
                </a:solidFill>
              </a:rPr>
              <a:t>eficienţei</a:t>
            </a:r>
            <a:r>
              <a:rPr lang="ro-RO" sz="1050" dirty="0">
                <a:solidFill>
                  <a:schemeClr val="accent1"/>
                </a:solidFill>
              </a:rPr>
              <a:t> energetice în locuințe unifamiliale, beneficiari persoane fizice</a:t>
            </a:r>
            <a:endParaRPr lang="en-US" sz="1050" dirty="0" smtClean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49" y="225721"/>
            <a:ext cx="1085849" cy="11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5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8621" y="1077572"/>
            <a:ext cx="113962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sz="1400" b="1" dirty="0" smtClean="0">
                <a:solidFill>
                  <a:schemeClr val="accent1"/>
                </a:solidFill>
              </a:rPr>
              <a:t>1. Cerere de finanțare </a:t>
            </a:r>
            <a:r>
              <a:rPr lang="ro-RO" sz="1400" dirty="0" smtClean="0">
                <a:solidFill>
                  <a:schemeClr val="accent1"/>
                </a:solidFill>
              </a:rPr>
              <a:t>în original </a:t>
            </a:r>
            <a:r>
              <a:rPr lang="ro-RO" sz="1400" i="1" dirty="0" smtClean="0">
                <a:solidFill>
                  <a:schemeClr val="accent1"/>
                </a:solidFill>
              </a:rPr>
              <a:t>(Anexa 1) </a:t>
            </a:r>
            <a:r>
              <a:rPr lang="ro-RO" sz="1400" dirty="0" smtClean="0">
                <a:solidFill>
                  <a:schemeClr val="accent1"/>
                </a:solidFill>
              </a:rPr>
              <a:t>– </a:t>
            </a:r>
            <a:r>
              <a:rPr lang="ro-RO" sz="1400" dirty="0" smtClean="0">
                <a:solidFill>
                  <a:schemeClr val="accent1"/>
                </a:solidFill>
              </a:rPr>
              <a:t>completată prin </a:t>
            </a:r>
            <a:r>
              <a:rPr lang="ro-RO" sz="1400" dirty="0" smtClean="0">
                <a:solidFill>
                  <a:schemeClr val="accent1"/>
                </a:solidFill>
              </a:rPr>
              <a:t>tehnoredactare &amp; semnată</a:t>
            </a:r>
            <a:endParaRPr lang="ro-RO" sz="1400" dirty="0" smtClean="0">
              <a:solidFill>
                <a:schemeClr val="accent1"/>
              </a:solidFill>
            </a:endParaRPr>
          </a:p>
          <a:p>
            <a:endParaRPr lang="ro-RO" sz="1400" b="1" dirty="0" smtClean="0">
              <a:solidFill>
                <a:schemeClr val="accent1"/>
              </a:solidFill>
            </a:endParaRPr>
          </a:p>
          <a:p>
            <a:r>
              <a:rPr lang="ro-RO" sz="1400" b="1" dirty="0" smtClean="0">
                <a:solidFill>
                  <a:schemeClr val="accent1"/>
                </a:solidFill>
              </a:rPr>
              <a:t>2</a:t>
            </a:r>
            <a:r>
              <a:rPr lang="ro-RO" sz="1400" b="1" dirty="0" smtClean="0">
                <a:solidFill>
                  <a:schemeClr val="accent1"/>
                </a:solidFill>
              </a:rPr>
              <a:t>. Actul de identitate a </a:t>
            </a:r>
            <a:r>
              <a:rPr lang="ro-RO" sz="1400" b="1" dirty="0" smtClean="0">
                <a:solidFill>
                  <a:schemeClr val="accent1"/>
                </a:solidFill>
              </a:rPr>
              <a:t>solicitantului</a:t>
            </a:r>
            <a:r>
              <a:rPr lang="ro-RO" sz="1400" dirty="0">
                <a:solidFill>
                  <a:schemeClr val="accent1"/>
                </a:solidFill>
              </a:rPr>
              <a:t> </a:t>
            </a:r>
            <a:r>
              <a:rPr lang="ro-RO" sz="1400" dirty="0" smtClean="0">
                <a:solidFill>
                  <a:schemeClr val="accent1"/>
                </a:solidFill>
              </a:rPr>
              <a:t>valabil,</a:t>
            </a:r>
            <a:r>
              <a:rPr lang="ro-RO" sz="1400" b="1" dirty="0" smtClean="0">
                <a:solidFill>
                  <a:schemeClr val="accent1"/>
                </a:solidFill>
              </a:rPr>
              <a:t> </a:t>
            </a:r>
            <a:r>
              <a:rPr lang="ro-RO" sz="1400" dirty="0" smtClean="0">
                <a:solidFill>
                  <a:schemeClr val="accent1"/>
                </a:solidFill>
              </a:rPr>
              <a:t>în </a:t>
            </a:r>
            <a:r>
              <a:rPr lang="ro-RO" sz="1400" dirty="0" smtClean="0">
                <a:solidFill>
                  <a:schemeClr val="accent1"/>
                </a:solidFill>
              </a:rPr>
              <a:t>copie</a:t>
            </a:r>
            <a:endParaRPr lang="ro-RO" sz="1400" b="1" dirty="0">
              <a:solidFill>
                <a:schemeClr val="accent1"/>
              </a:solidFill>
            </a:endParaRPr>
          </a:p>
          <a:p>
            <a:pPr algn="l"/>
            <a:r>
              <a:rPr lang="ro-RO" sz="1400" b="1" dirty="0" smtClean="0">
                <a:solidFill>
                  <a:schemeClr val="accent1"/>
                </a:solidFill>
              </a:rPr>
              <a:t>3. </a:t>
            </a:r>
            <a:r>
              <a:rPr lang="ro-RO" sz="1400" dirty="0" smtClean="0">
                <a:solidFill>
                  <a:schemeClr val="accent1"/>
                </a:solidFill>
              </a:rPr>
              <a:t>Dacă cererea este semnată de un împuternicit – </a:t>
            </a:r>
            <a:r>
              <a:rPr lang="ro-RO" sz="1400" b="1" dirty="0" smtClean="0">
                <a:solidFill>
                  <a:schemeClr val="accent1"/>
                </a:solidFill>
              </a:rPr>
              <a:t>împuternicire </a:t>
            </a:r>
            <a:r>
              <a:rPr lang="ro-RO" sz="1400" dirty="0" smtClean="0">
                <a:solidFill>
                  <a:schemeClr val="accent1"/>
                </a:solidFill>
              </a:rPr>
              <a:t>notarială în original, </a:t>
            </a:r>
            <a:r>
              <a:rPr lang="ro-RO" sz="1400" u="sng" dirty="0" smtClean="0">
                <a:solidFill>
                  <a:schemeClr val="accent1"/>
                </a:solidFill>
              </a:rPr>
              <a:t>plus</a:t>
            </a:r>
            <a:r>
              <a:rPr lang="ro-RO" sz="1400" dirty="0" smtClean="0">
                <a:solidFill>
                  <a:schemeClr val="accent1"/>
                </a:solidFill>
              </a:rPr>
              <a:t> act de </a:t>
            </a:r>
            <a:r>
              <a:rPr lang="ro-RO" sz="1400" dirty="0" smtClean="0">
                <a:solidFill>
                  <a:schemeClr val="accent1"/>
                </a:solidFill>
              </a:rPr>
              <a:t>identitate valabil </a:t>
            </a:r>
            <a:r>
              <a:rPr lang="ro-RO" sz="1400" dirty="0" smtClean="0">
                <a:solidFill>
                  <a:schemeClr val="accent1"/>
                </a:solidFill>
              </a:rPr>
              <a:t>al persoanei împuternicite</a:t>
            </a:r>
          </a:p>
          <a:p>
            <a:r>
              <a:rPr lang="ro-RO" sz="1400" b="1" dirty="0" smtClean="0">
                <a:solidFill>
                  <a:schemeClr val="accent1"/>
                </a:solidFill>
              </a:rPr>
              <a:t>4. Extras de carte funciară </a:t>
            </a:r>
            <a:r>
              <a:rPr lang="ro-RO" sz="1400" dirty="0" smtClean="0">
                <a:solidFill>
                  <a:schemeClr val="accent1"/>
                </a:solidFill>
              </a:rPr>
              <a:t>– în original, cu vechime de maxim 30 zile față de data depunerii cererii de finanțare pentru imobilul construcție sau pentru imobilul teren – dacă se </a:t>
            </a:r>
            <a:r>
              <a:rPr lang="ro-RO" sz="1400" dirty="0">
                <a:solidFill>
                  <a:schemeClr val="accent1"/>
                </a:solidFill>
              </a:rPr>
              <a:t>amplasează un </a:t>
            </a:r>
            <a:r>
              <a:rPr lang="en-US" sz="1400" dirty="0" err="1">
                <a:solidFill>
                  <a:schemeClr val="accent1"/>
                </a:solidFill>
              </a:rPr>
              <a:t>sistem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producere</a:t>
            </a:r>
            <a:r>
              <a:rPr lang="en-US" sz="1400" dirty="0">
                <a:solidFill>
                  <a:schemeClr val="accent1"/>
                </a:solidFill>
              </a:rPr>
              <a:t> a </a:t>
            </a:r>
            <a:r>
              <a:rPr lang="en-US" sz="1400" dirty="0" err="1">
                <a:solidFill>
                  <a:schemeClr val="accent1"/>
                </a:solidFill>
              </a:rPr>
              <a:t>energiei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regenerabile</a:t>
            </a:r>
            <a:r>
              <a:rPr lang="ro-RO" sz="1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o-RO" sz="1200" i="1" dirty="0" err="1">
                <a:solidFill>
                  <a:schemeClr val="accent1"/>
                </a:solidFill>
              </a:rPr>
              <a:t>Î</a:t>
            </a:r>
            <a:r>
              <a:rPr lang="en-US" sz="1200" i="1" dirty="0">
                <a:solidFill>
                  <a:schemeClr val="accent1"/>
                </a:solidFill>
              </a:rPr>
              <a:t>n </a:t>
            </a:r>
            <a:r>
              <a:rPr lang="en-US" sz="1200" i="1" dirty="0" err="1">
                <a:solidFill>
                  <a:schemeClr val="accent1"/>
                </a:solidFill>
              </a:rPr>
              <a:t>situaţia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 err="1">
                <a:solidFill>
                  <a:schemeClr val="accent1"/>
                </a:solidFill>
              </a:rPr>
              <a:t>în</a:t>
            </a:r>
            <a:r>
              <a:rPr lang="en-US" sz="1200" i="1" dirty="0">
                <a:solidFill>
                  <a:schemeClr val="accent1"/>
                </a:solidFill>
              </a:rPr>
              <a:t> care </a:t>
            </a:r>
            <a:r>
              <a:rPr lang="en-US" sz="1200" i="1" dirty="0" err="1">
                <a:solidFill>
                  <a:schemeClr val="accent1"/>
                </a:solidFill>
              </a:rPr>
              <a:t>extrasul</a:t>
            </a:r>
            <a:r>
              <a:rPr lang="en-US" sz="1200" i="1" dirty="0">
                <a:solidFill>
                  <a:schemeClr val="accent1"/>
                </a:solidFill>
              </a:rPr>
              <a:t> de carte </a:t>
            </a:r>
            <a:r>
              <a:rPr lang="en-US" sz="1200" i="1" dirty="0" err="1">
                <a:solidFill>
                  <a:schemeClr val="accent1"/>
                </a:solidFill>
              </a:rPr>
              <a:t>funciară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 err="1">
                <a:solidFill>
                  <a:schemeClr val="accent1"/>
                </a:solidFill>
              </a:rPr>
              <a:t>este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 err="1">
                <a:solidFill>
                  <a:schemeClr val="accent1"/>
                </a:solidFill>
              </a:rPr>
              <a:t>obţinut</a:t>
            </a:r>
            <a:r>
              <a:rPr lang="en-US" sz="1200" i="1" dirty="0">
                <a:solidFill>
                  <a:schemeClr val="accent1"/>
                </a:solidFill>
              </a:rPr>
              <a:t> de solicitant </a:t>
            </a:r>
            <a:r>
              <a:rPr lang="en-US" sz="1200" i="1" dirty="0" err="1">
                <a:solidFill>
                  <a:schemeClr val="accent1"/>
                </a:solidFill>
              </a:rPr>
              <a:t>în</a:t>
            </a:r>
            <a:r>
              <a:rPr lang="en-US" sz="1200" i="1" dirty="0">
                <a:solidFill>
                  <a:schemeClr val="accent1"/>
                </a:solidFill>
              </a:rPr>
              <a:t> format electronic, se </a:t>
            </a:r>
            <a:r>
              <a:rPr lang="en-US" sz="1200" i="1" dirty="0" err="1">
                <a:solidFill>
                  <a:schemeClr val="accent1"/>
                </a:solidFill>
              </a:rPr>
              <a:t>va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 err="1">
                <a:solidFill>
                  <a:schemeClr val="accent1"/>
                </a:solidFill>
              </a:rPr>
              <a:t>depune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 err="1">
                <a:solidFill>
                  <a:schemeClr val="accent1"/>
                </a:solidFill>
              </a:rPr>
              <a:t>copia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 err="1">
                <a:solidFill>
                  <a:schemeClr val="accent1"/>
                </a:solidFill>
              </a:rPr>
              <a:t>tipărită</a:t>
            </a:r>
            <a:r>
              <a:rPr lang="en-US" sz="1200" i="1" dirty="0">
                <a:solidFill>
                  <a:schemeClr val="accent1"/>
                </a:solidFill>
              </a:rPr>
              <a:t> a </a:t>
            </a:r>
            <a:r>
              <a:rPr lang="en-US" sz="1200" i="1" dirty="0" err="1">
                <a:solidFill>
                  <a:schemeClr val="accent1"/>
                </a:solidFill>
              </a:rPr>
              <a:t>acestuia</a:t>
            </a:r>
            <a:r>
              <a:rPr lang="en-US" sz="1200" i="1" dirty="0">
                <a:solidFill>
                  <a:schemeClr val="accent1"/>
                </a:solidFill>
              </a:rPr>
              <a:t>, care </a:t>
            </a:r>
            <a:r>
              <a:rPr lang="en-US" sz="1200" i="1" dirty="0" err="1">
                <a:solidFill>
                  <a:schemeClr val="accent1"/>
                </a:solidFill>
              </a:rPr>
              <a:t>conţine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 err="1">
                <a:solidFill>
                  <a:schemeClr val="accent1"/>
                </a:solidFill>
              </a:rPr>
              <a:t>şi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 err="1">
                <a:solidFill>
                  <a:schemeClr val="accent1"/>
                </a:solidFill>
              </a:rPr>
              <a:t>codul</a:t>
            </a:r>
            <a:r>
              <a:rPr lang="en-US" sz="1200" i="1" dirty="0">
                <a:solidFill>
                  <a:schemeClr val="accent1"/>
                </a:solidFill>
              </a:rPr>
              <a:t> de </a:t>
            </a:r>
            <a:r>
              <a:rPr lang="en-US" sz="1200" i="1" dirty="0" err="1" smtClean="0">
                <a:solidFill>
                  <a:schemeClr val="accent1"/>
                </a:solidFill>
              </a:rPr>
              <a:t>verificare</a:t>
            </a:r>
            <a:r>
              <a:rPr lang="ro-RO" sz="1200" i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o-RO" sz="1400" b="1" dirty="0" smtClean="0">
                <a:solidFill>
                  <a:schemeClr val="accent1"/>
                </a:solidFill>
              </a:rPr>
              <a:t>5</a:t>
            </a:r>
            <a:r>
              <a:rPr lang="ro-RO" sz="1400" i="1" dirty="0" smtClean="0">
                <a:solidFill>
                  <a:schemeClr val="accent1"/>
                </a:solidFill>
              </a:rPr>
              <a:t>. </a:t>
            </a:r>
            <a:r>
              <a:rPr lang="ro-RO" sz="1400" b="1" dirty="0" smtClean="0">
                <a:solidFill>
                  <a:schemeClr val="accent1"/>
                </a:solidFill>
              </a:rPr>
              <a:t>Certificat de atestare fiscală privind obligațiile de plată la Bugetul de stat </a:t>
            </a:r>
            <a:r>
              <a:rPr lang="ro-RO" sz="1400" dirty="0" smtClean="0">
                <a:solidFill>
                  <a:schemeClr val="accent1"/>
                </a:solidFill>
              </a:rPr>
              <a:t>– în original, în copie legalizată sau emis online, valabil, emis pe numele solicitantului de către organul teritorial al Ministerului Finanțelor Publice</a:t>
            </a:r>
          </a:p>
          <a:p>
            <a:r>
              <a:rPr lang="ro-RO" sz="1400" b="1" dirty="0" smtClean="0">
                <a:solidFill>
                  <a:schemeClr val="accent1"/>
                </a:solidFill>
              </a:rPr>
              <a:t>6. </a:t>
            </a:r>
            <a:r>
              <a:rPr lang="ro-RO" sz="1400" b="1" dirty="0">
                <a:solidFill>
                  <a:schemeClr val="accent1"/>
                </a:solidFill>
              </a:rPr>
              <a:t>Certificat de atestare fiscală privind </a:t>
            </a:r>
            <a:r>
              <a:rPr lang="ro-RO" sz="1400" b="1" dirty="0" smtClean="0">
                <a:solidFill>
                  <a:schemeClr val="accent1"/>
                </a:solidFill>
              </a:rPr>
              <a:t>impozitele și taxele locale </a:t>
            </a:r>
            <a:r>
              <a:rPr lang="ro-RO" sz="1400" dirty="0" smtClean="0">
                <a:solidFill>
                  <a:schemeClr val="accent1"/>
                </a:solidFill>
              </a:rPr>
              <a:t>– </a:t>
            </a:r>
            <a:r>
              <a:rPr lang="ro-RO" sz="1400" dirty="0">
                <a:solidFill>
                  <a:schemeClr val="accent1"/>
                </a:solidFill>
              </a:rPr>
              <a:t>în </a:t>
            </a:r>
            <a:r>
              <a:rPr lang="ro-RO" sz="1400" dirty="0" smtClean="0">
                <a:solidFill>
                  <a:schemeClr val="accent1"/>
                </a:solidFill>
              </a:rPr>
              <a:t>original sau </a:t>
            </a:r>
            <a:r>
              <a:rPr lang="ro-RO" sz="1400" dirty="0">
                <a:solidFill>
                  <a:schemeClr val="accent1"/>
                </a:solidFill>
              </a:rPr>
              <a:t>în copie </a:t>
            </a:r>
            <a:r>
              <a:rPr lang="ro-RO" sz="1400" dirty="0" smtClean="0">
                <a:solidFill>
                  <a:schemeClr val="accent1"/>
                </a:solidFill>
              </a:rPr>
              <a:t>legalizată, valabil, emis </a:t>
            </a:r>
            <a:r>
              <a:rPr lang="ro-RO" sz="1400" dirty="0">
                <a:solidFill>
                  <a:schemeClr val="accent1"/>
                </a:solidFill>
              </a:rPr>
              <a:t>pe numele solicitantului de către </a:t>
            </a:r>
            <a:r>
              <a:rPr lang="ro-RO" sz="1400" dirty="0" smtClean="0">
                <a:solidFill>
                  <a:schemeClr val="accent1"/>
                </a:solidFill>
              </a:rPr>
              <a:t>autoritatea publică din raza domiciliului solicitantului</a:t>
            </a:r>
          </a:p>
          <a:p>
            <a:r>
              <a:rPr lang="ro-RO" sz="1200" i="1" dirty="0" smtClean="0">
                <a:solidFill>
                  <a:schemeClr val="accent1"/>
                </a:solidFill>
              </a:rPr>
              <a:t>Dacă domiciliul solicitantului este diferit de adresa proiectului, certificatul va fi emis de autoritatea publică locală  în a cărei rază teritorială va fi implementat proiectul.</a:t>
            </a:r>
          </a:p>
          <a:p>
            <a:endParaRPr lang="ro-RO" sz="1400" b="1" dirty="0" smtClean="0">
              <a:solidFill>
                <a:schemeClr val="accent1"/>
              </a:solidFill>
            </a:endParaRPr>
          </a:p>
          <a:p>
            <a:r>
              <a:rPr lang="ro-RO" sz="1400" b="1" dirty="0" smtClean="0">
                <a:solidFill>
                  <a:schemeClr val="accent1"/>
                </a:solidFill>
              </a:rPr>
              <a:t>7</a:t>
            </a:r>
            <a:r>
              <a:rPr lang="ro-RO" sz="1400" b="1" dirty="0">
                <a:solidFill>
                  <a:schemeClr val="accent1"/>
                </a:solidFill>
              </a:rPr>
              <a:t>. CPE – Certificat de performanță energetică</a:t>
            </a:r>
            <a:r>
              <a:rPr lang="ro-RO" sz="1400" i="1" dirty="0" smtClean="0">
                <a:solidFill>
                  <a:schemeClr val="accent1"/>
                </a:solidFill>
              </a:rPr>
              <a:t>  - </a:t>
            </a:r>
            <a:r>
              <a:rPr lang="ro-RO" sz="1400" dirty="0" smtClean="0">
                <a:solidFill>
                  <a:schemeClr val="accent1"/>
                </a:solidFill>
              </a:rPr>
              <a:t>în original sau în copie legalizată, eliberat de un </a:t>
            </a:r>
            <a:r>
              <a:rPr lang="ro-RO" sz="1400" dirty="0" smtClean="0">
                <a:solidFill>
                  <a:srgbClr val="FF0000"/>
                </a:solidFill>
              </a:rPr>
              <a:t>auditor energetic</a:t>
            </a:r>
            <a:r>
              <a:rPr lang="ro-RO" sz="1400" dirty="0" smtClean="0">
                <a:solidFill>
                  <a:schemeClr val="accent1"/>
                </a:solidFill>
              </a:rPr>
              <a:t>, </a:t>
            </a:r>
            <a:r>
              <a:rPr lang="ro-RO" sz="1400" dirty="0">
                <a:solidFill>
                  <a:schemeClr val="accent1"/>
                </a:solidFill>
              </a:rPr>
              <a:t>înainte de </a:t>
            </a:r>
            <a:r>
              <a:rPr lang="ro-RO" sz="1400" dirty="0" smtClean="0">
                <a:solidFill>
                  <a:schemeClr val="accent1"/>
                </a:solidFill>
              </a:rPr>
              <a:t>intervenție, dar nu mai vechi de 6 luni la data înscrierii în aplicația informatică</a:t>
            </a:r>
          </a:p>
          <a:p>
            <a:endParaRPr lang="ro-RO" sz="1400" b="1" dirty="0" smtClean="0">
              <a:solidFill>
                <a:schemeClr val="accent1"/>
              </a:solidFill>
            </a:endParaRPr>
          </a:p>
          <a:p>
            <a:r>
              <a:rPr lang="ro-RO" sz="1400" b="1" dirty="0" smtClean="0">
                <a:solidFill>
                  <a:schemeClr val="accent1"/>
                </a:solidFill>
              </a:rPr>
              <a:t>8</a:t>
            </a:r>
            <a:r>
              <a:rPr lang="ro-RO" sz="1400" b="1" dirty="0" smtClean="0">
                <a:solidFill>
                  <a:schemeClr val="accent1"/>
                </a:solidFill>
              </a:rPr>
              <a:t>.</a:t>
            </a:r>
            <a:r>
              <a:rPr lang="ro-RO" sz="1400" dirty="0" smtClean="0">
                <a:solidFill>
                  <a:schemeClr val="accent1"/>
                </a:solidFill>
              </a:rPr>
              <a:t> </a:t>
            </a:r>
            <a:r>
              <a:rPr lang="ro-RO" sz="1400" b="1" dirty="0" smtClean="0">
                <a:solidFill>
                  <a:schemeClr val="accent1"/>
                </a:solidFill>
              </a:rPr>
              <a:t>Raportul de audit energetic </a:t>
            </a:r>
            <a:r>
              <a:rPr lang="ro-RO" sz="1400" b="1" dirty="0" err="1" smtClean="0">
                <a:solidFill>
                  <a:schemeClr val="accent1"/>
                </a:solidFill>
              </a:rPr>
              <a:t>energetic</a:t>
            </a:r>
            <a:r>
              <a:rPr lang="ro-RO" sz="1400" b="1" dirty="0" smtClean="0">
                <a:solidFill>
                  <a:schemeClr val="accent1"/>
                </a:solidFill>
              </a:rPr>
              <a:t> înainte de intervenție </a:t>
            </a:r>
            <a:r>
              <a:rPr lang="ro-RO" sz="1400" dirty="0" smtClean="0">
                <a:solidFill>
                  <a:schemeClr val="accent1"/>
                </a:solidFill>
              </a:rPr>
              <a:t>- nu mai vechi de 6 luni - </a:t>
            </a:r>
            <a:r>
              <a:rPr lang="ro-RO" sz="1400" dirty="0">
                <a:solidFill>
                  <a:schemeClr val="accent1"/>
                </a:solidFill>
              </a:rPr>
              <a:t>în original sau în copie legalizată, </a:t>
            </a:r>
            <a:r>
              <a:rPr lang="ro-RO" sz="1400" dirty="0" smtClean="0">
                <a:solidFill>
                  <a:schemeClr val="accent1"/>
                </a:solidFill>
              </a:rPr>
              <a:t>elaborat de un auditor energetic </a:t>
            </a:r>
            <a:r>
              <a:rPr lang="ro-RO" sz="1400" dirty="0" smtClean="0">
                <a:solidFill>
                  <a:schemeClr val="accent1"/>
                </a:solidFill>
              </a:rPr>
              <a:t>atestat, ce cuprinde</a:t>
            </a:r>
            <a:r>
              <a:rPr lang="ro-RO" sz="1400" dirty="0" smtClean="0"/>
              <a:t>	</a:t>
            </a:r>
            <a:endParaRPr lang="ro-RO" sz="1400" dirty="0" smtClean="0"/>
          </a:p>
          <a:p>
            <a:r>
              <a:rPr lang="ro-RO" sz="1400" dirty="0">
                <a:solidFill>
                  <a:schemeClr val="accent1"/>
                </a:solidFill>
              </a:rPr>
              <a:t>	</a:t>
            </a:r>
            <a:r>
              <a:rPr lang="ro-RO" sz="1400" dirty="0" smtClean="0">
                <a:solidFill>
                  <a:schemeClr val="accent1"/>
                </a:solidFill>
              </a:rPr>
              <a:t>	</a:t>
            </a:r>
            <a:r>
              <a:rPr lang="ro-RO" sz="1400" dirty="0" smtClean="0">
                <a:solidFill>
                  <a:schemeClr val="accent1"/>
                </a:solidFill>
              </a:rPr>
              <a:t>T</a:t>
            </a:r>
            <a:r>
              <a:rPr lang="en-US" sz="1400" dirty="0" err="1">
                <a:solidFill>
                  <a:schemeClr val="accent1"/>
                </a:solidFill>
              </a:rPr>
              <a:t>abelul</a:t>
            </a:r>
            <a:r>
              <a:rPr lang="en-US" sz="1400" dirty="0">
                <a:solidFill>
                  <a:schemeClr val="accent1"/>
                </a:solidFill>
              </a:rPr>
              <a:t> cu </a:t>
            </a:r>
            <a:r>
              <a:rPr lang="en-US" sz="1400" dirty="0" err="1">
                <a:solidFill>
                  <a:schemeClr val="accent1"/>
                </a:solidFill>
              </a:rPr>
              <a:t>indicatorii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 smtClean="0">
                <a:solidFill>
                  <a:schemeClr val="accent1"/>
                </a:solidFill>
              </a:rPr>
              <a:t>eficiență</a:t>
            </a:r>
            <a:r>
              <a:rPr lang="ro-RO" sz="1400" dirty="0" smtClean="0">
                <a:solidFill>
                  <a:schemeClr val="accent1"/>
                </a:solidFill>
              </a:rPr>
              <a:t> relevanți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rezultați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în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urma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evaluării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performanței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energetice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endParaRPr lang="ro-RO" sz="1400" dirty="0">
              <a:solidFill>
                <a:schemeClr val="accent1"/>
              </a:solidFill>
            </a:endParaRPr>
          </a:p>
          <a:p>
            <a:r>
              <a:rPr lang="ro-RO" sz="1400" dirty="0" smtClean="0">
                <a:solidFill>
                  <a:schemeClr val="accent1"/>
                </a:solidFill>
              </a:rPr>
              <a:t>		Valoarea </a:t>
            </a:r>
            <a:r>
              <a:rPr lang="ro-RO" sz="1400" dirty="0">
                <a:solidFill>
                  <a:schemeClr val="accent1"/>
                </a:solidFill>
              </a:rPr>
              <a:t>estimată a consumului total de energie </a:t>
            </a:r>
            <a:r>
              <a:rPr lang="ro-RO" sz="1400" dirty="0" err="1">
                <a:solidFill>
                  <a:schemeClr val="accent1"/>
                </a:solidFill>
              </a:rPr>
              <a:t>dupa</a:t>
            </a:r>
            <a:r>
              <a:rPr lang="ro-RO" sz="1400" dirty="0">
                <a:solidFill>
                  <a:schemeClr val="accent1"/>
                </a:solidFill>
              </a:rPr>
              <a:t> implementare </a:t>
            </a:r>
            <a:r>
              <a:rPr lang="ro-RO" sz="1400" dirty="0" smtClean="0">
                <a:solidFill>
                  <a:schemeClr val="accent1"/>
                </a:solidFill>
              </a:rPr>
              <a:t>măsuri propuse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endParaRPr lang="ro-RO" sz="1400" dirty="0">
              <a:solidFill>
                <a:schemeClr val="accent1"/>
              </a:solidFill>
            </a:endParaRPr>
          </a:p>
          <a:p>
            <a:r>
              <a:rPr lang="ro-RO" sz="1400" dirty="0">
                <a:solidFill>
                  <a:schemeClr val="accent1"/>
                </a:solidFill>
              </a:rPr>
              <a:t>	</a:t>
            </a:r>
            <a:r>
              <a:rPr lang="ro-RO" sz="1400" dirty="0" smtClean="0">
                <a:solidFill>
                  <a:schemeClr val="accent1"/>
                </a:solidFill>
              </a:rPr>
              <a:t>	</a:t>
            </a:r>
            <a:r>
              <a:rPr lang="ro-RO" sz="1400" dirty="0" smtClean="0">
                <a:solidFill>
                  <a:schemeClr val="accent1"/>
                </a:solidFill>
              </a:rPr>
              <a:t>V</a:t>
            </a:r>
            <a:r>
              <a:rPr lang="en-US" sz="1400" dirty="0" err="1">
                <a:solidFill>
                  <a:schemeClr val="accent1"/>
                </a:solidFill>
              </a:rPr>
              <a:t>aloarea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e</a:t>
            </a:r>
            <a:r>
              <a:rPr lang="ro-RO" sz="1400" dirty="0" smtClean="0">
                <a:solidFill>
                  <a:schemeClr val="accent1"/>
                </a:solidFill>
              </a:rPr>
              <a:t>stimat</a:t>
            </a:r>
            <a:r>
              <a:rPr lang="en-US" sz="1400" dirty="0" smtClean="0">
                <a:solidFill>
                  <a:schemeClr val="accent1"/>
                </a:solidFill>
              </a:rPr>
              <a:t>ă </a:t>
            </a:r>
            <a:r>
              <a:rPr lang="en-US" sz="1400" dirty="0">
                <a:solidFill>
                  <a:schemeClr val="accent1"/>
                </a:solidFill>
              </a:rPr>
              <a:t>a </a:t>
            </a:r>
            <a:r>
              <a:rPr lang="en-US" sz="1400" dirty="0" err="1">
                <a:solidFill>
                  <a:schemeClr val="accent1"/>
                </a:solidFill>
              </a:rPr>
              <a:t>indicelui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emisii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echivalent</a:t>
            </a:r>
            <a:r>
              <a:rPr lang="en-US" sz="1400" dirty="0">
                <a:solidFill>
                  <a:schemeClr val="accent1"/>
                </a:solidFill>
              </a:rPr>
              <a:t> CO2 </a:t>
            </a:r>
            <a:r>
              <a:rPr lang="ro-RO" sz="1400" dirty="0" smtClean="0">
                <a:solidFill>
                  <a:schemeClr val="accent1"/>
                </a:solidFill>
              </a:rPr>
              <a:t>după </a:t>
            </a:r>
            <a:r>
              <a:rPr lang="ro-RO" sz="1400" dirty="0">
                <a:solidFill>
                  <a:schemeClr val="accent1"/>
                </a:solidFill>
              </a:rPr>
              <a:t>implementare măsuri propuse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endParaRPr lang="ro-RO" sz="1400" dirty="0" smtClean="0">
              <a:solidFill>
                <a:schemeClr val="accent1"/>
              </a:solidFill>
            </a:endParaRPr>
          </a:p>
          <a:p>
            <a:r>
              <a:rPr lang="ro-RO" sz="1400" dirty="0">
                <a:solidFill>
                  <a:schemeClr val="accent1"/>
                </a:solidFill>
              </a:rPr>
              <a:t>	</a:t>
            </a:r>
            <a:r>
              <a:rPr lang="ro-RO" sz="1400" dirty="0" smtClean="0">
                <a:solidFill>
                  <a:schemeClr val="accent1"/>
                </a:solidFill>
              </a:rPr>
              <a:t>	A</a:t>
            </a:r>
            <a:r>
              <a:rPr lang="en-US" sz="1400" dirty="0">
                <a:solidFill>
                  <a:schemeClr val="accent1"/>
                </a:solidFill>
              </a:rPr>
              <a:t>ria </a:t>
            </a:r>
            <a:r>
              <a:rPr lang="ro-RO" sz="1400" dirty="0">
                <a:solidFill>
                  <a:schemeClr val="accent1"/>
                </a:solidFill>
              </a:rPr>
              <a:t>utilă a spațiului încălzit</a:t>
            </a:r>
          </a:p>
          <a:p>
            <a:r>
              <a:rPr lang="ro-RO" sz="1400" dirty="0" smtClean="0">
                <a:solidFill>
                  <a:schemeClr val="accent1"/>
                </a:solidFill>
              </a:rPr>
              <a:t>		Măsurile propuse pentru creșterea eficienței energetice a clădirii, pe capitole eligibile</a:t>
            </a:r>
          </a:p>
          <a:p>
            <a:pPr algn="l"/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2932213" cy="254172"/>
          </a:xfrm>
        </p:spPr>
        <p:txBody>
          <a:bodyPr/>
          <a:lstStyle/>
          <a:p>
            <a:r>
              <a:rPr lang="ro-RO" dirty="0"/>
              <a:t>Programul național Casa eficientă energetic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SAINT-GOBAIN ROMANIA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7DBD7A98-5C3D-45FC-8437-7D4E9B90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95" y="95011"/>
            <a:ext cx="11396217" cy="454682"/>
          </a:xfrm>
        </p:spPr>
        <p:txBody>
          <a:bodyPr/>
          <a:lstStyle/>
          <a:p>
            <a:r>
              <a:rPr lang="ro-RO" dirty="0" smtClean="0"/>
              <a:t>PROGRAMUL NAȚIONAL - CASA EFICIENTĂ ENERGETIC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895" y="6114889"/>
            <a:ext cx="10693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 smtClean="0">
                <a:solidFill>
                  <a:schemeClr val="accent1"/>
                </a:solidFill>
              </a:rPr>
              <a:t>Textul exact si complet se regăsește in documentul </a:t>
            </a:r>
          </a:p>
          <a:p>
            <a:r>
              <a:rPr lang="ro-RO" sz="1050" dirty="0" smtClean="0">
                <a:solidFill>
                  <a:schemeClr val="accent1"/>
                </a:solidFill>
              </a:rPr>
              <a:t> </a:t>
            </a:r>
            <a:r>
              <a:rPr lang="ro-RO" sz="1050" dirty="0">
                <a:solidFill>
                  <a:schemeClr val="accent1"/>
                </a:solidFill>
              </a:rPr>
              <a:t>GHID DE FINANŢARE a Programului privind efectuarea de lucrări destinate creșterii </a:t>
            </a:r>
            <a:r>
              <a:rPr lang="ro-RO" sz="1050" dirty="0" err="1">
                <a:solidFill>
                  <a:schemeClr val="accent1"/>
                </a:solidFill>
              </a:rPr>
              <a:t>eficienţei</a:t>
            </a:r>
            <a:r>
              <a:rPr lang="ro-RO" sz="1050" dirty="0">
                <a:solidFill>
                  <a:schemeClr val="accent1"/>
                </a:solidFill>
              </a:rPr>
              <a:t> energetice în locuințe unifamiliale, beneficiari persoane fizice</a:t>
            </a:r>
            <a:endParaRPr lang="en-US" sz="1050" dirty="0" smtClean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389" y="7408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b="1" dirty="0" smtClean="0">
                <a:solidFill>
                  <a:schemeClr val="accent1"/>
                </a:solidFill>
              </a:rPr>
              <a:t>DOSARUL DE FINANȚARE </a:t>
            </a:r>
            <a:endParaRPr lang="ro-RO" b="1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49" y="225721"/>
            <a:ext cx="1085849" cy="11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1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CERERE DE FINAN</a:t>
            </a:r>
            <a:r>
              <a:rPr lang="ro-RO" dirty="0" smtClean="0"/>
              <a:t>ȚARE – Anexa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2932213" cy="254172"/>
          </a:xfrm>
        </p:spPr>
        <p:txBody>
          <a:bodyPr/>
          <a:lstStyle/>
          <a:p>
            <a:r>
              <a:rPr lang="ro-RO" dirty="0"/>
              <a:t>Programul național Casa eficientă energetic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55" y="827545"/>
            <a:ext cx="3851700" cy="50039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9895" y="6114889"/>
            <a:ext cx="10693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 smtClean="0">
                <a:solidFill>
                  <a:schemeClr val="accent1"/>
                </a:solidFill>
              </a:rPr>
              <a:t>Textul exact si complet se regăsește in documentul </a:t>
            </a:r>
          </a:p>
          <a:p>
            <a:r>
              <a:rPr lang="ro-RO" sz="1050" dirty="0" smtClean="0">
                <a:solidFill>
                  <a:schemeClr val="accent1"/>
                </a:solidFill>
              </a:rPr>
              <a:t> </a:t>
            </a:r>
            <a:r>
              <a:rPr lang="ro-RO" sz="1050" dirty="0">
                <a:solidFill>
                  <a:schemeClr val="accent1"/>
                </a:solidFill>
              </a:rPr>
              <a:t>GHID DE FINANŢARE a Programului privind efectuarea de lucrări destinate creșterii </a:t>
            </a:r>
            <a:r>
              <a:rPr lang="ro-RO" sz="1050" dirty="0" err="1">
                <a:solidFill>
                  <a:schemeClr val="accent1"/>
                </a:solidFill>
              </a:rPr>
              <a:t>eficienţei</a:t>
            </a:r>
            <a:r>
              <a:rPr lang="ro-RO" sz="1050" dirty="0">
                <a:solidFill>
                  <a:schemeClr val="accent1"/>
                </a:solidFill>
              </a:rPr>
              <a:t> energetice în locuințe unifamiliale, beneficiari persoane fizice</a:t>
            </a:r>
            <a:endParaRPr lang="en-US" sz="1050" dirty="0" smtClean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2" y="827545"/>
            <a:ext cx="3861809" cy="50039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535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OPIS - DOSAR DE FINANȚARE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6829" y="1599715"/>
            <a:ext cx="6647349" cy="493295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o-RO" b="1" dirty="0" smtClean="0"/>
              <a:t>1. </a:t>
            </a:r>
            <a:r>
              <a:rPr lang="ro-RO" sz="1800" b="1" dirty="0"/>
              <a:t>Cerere de </a:t>
            </a:r>
            <a:r>
              <a:rPr lang="ro-RO" sz="1800" b="1" dirty="0" smtClean="0"/>
              <a:t>finanțare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800" b="1" dirty="0"/>
              <a:t>2. Act de identitate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800" b="1" i="1" dirty="0"/>
              <a:t>3. </a:t>
            </a:r>
            <a:r>
              <a:rPr lang="ro-RO" sz="1800" b="1" i="1" dirty="0" err="1"/>
              <a:t>Imputernicire</a:t>
            </a:r>
            <a:r>
              <a:rPr lang="ro-RO" sz="1800" b="1" i="1" dirty="0"/>
              <a:t> (dacă e cazul)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800" b="1" dirty="0"/>
              <a:t>4. Extras de carte funciară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800" b="1" dirty="0"/>
              <a:t>5. Certificat de atestare fiscală - Bugetul de stat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800" b="1" dirty="0"/>
              <a:t>6. Certificat de atestare fiscală - impozitele și taxele locale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800" b="1" dirty="0"/>
              <a:t>(din raza teritorială a proiectului)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800" b="1" dirty="0"/>
              <a:t>7. CPE – Certificat de performanță energetică – INIȚIAL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800" b="1" dirty="0"/>
              <a:t>8. </a:t>
            </a:r>
            <a:r>
              <a:rPr lang="ro-RO" sz="1800" b="1" dirty="0" smtClean="0"/>
              <a:t>Raport de audit </a:t>
            </a:r>
            <a:r>
              <a:rPr lang="ro-RO" sz="1800" b="1" dirty="0"/>
              <a:t>energetic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o-RO" sz="18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2932213" cy="254172"/>
          </a:xfrm>
        </p:spPr>
        <p:txBody>
          <a:bodyPr/>
          <a:lstStyle/>
          <a:p>
            <a:r>
              <a:rPr lang="ro-RO" dirty="0"/>
              <a:t>Programul național Casa eficientă energetic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SAINT-GOBAIN ROMANIA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49" y="225721"/>
            <a:ext cx="1085849" cy="1148757"/>
          </a:xfrm>
          <a:prstGeom prst="rect">
            <a:avLst/>
          </a:prstGeom>
        </p:spPr>
      </p:pic>
      <p:grpSp>
        <p:nvGrpSpPr>
          <p:cNvPr id="9" name="Groupe 571">
            <a:extLst>
              <a:ext uri="{FF2B5EF4-FFF2-40B4-BE49-F238E27FC236}">
                <a16:creationId xmlns:a16="http://schemas.microsoft.com/office/drawing/2014/main" id="{96E0DB4D-3A82-B64A-A627-87932ECBB27E}"/>
              </a:ext>
            </a:extLst>
          </p:cNvPr>
          <p:cNvGrpSpPr>
            <a:grpSpLocks noChangeAspect="1"/>
          </p:cNvGrpSpPr>
          <p:nvPr/>
        </p:nvGrpSpPr>
        <p:grpSpPr>
          <a:xfrm>
            <a:off x="361950" y="1374478"/>
            <a:ext cx="3904879" cy="3829052"/>
            <a:chOff x="6252346" y="3359587"/>
            <a:chExt cx="638510" cy="626111"/>
          </a:xfrm>
          <a:solidFill>
            <a:schemeClr val="accent6"/>
          </a:solidFill>
        </p:grpSpPr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909E71F4-E04B-2546-A8F5-AF6DDA117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435" y="3697438"/>
              <a:ext cx="142580" cy="30996"/>
            </a:xfrm>
            <a:custGeom>
              <a:avLst/>
              <a:gdLst>
                <a:gd name="T0" fmla="*/ 201 w 202"/>
                <a:gd name="T1" fmla="*/ 22 h 44"/>
                <a:gd name="T2" fmla="*/ 180 w 202"/>
                <a:gd name="T3" fmla="*/ 0 h 44"/>
                <a:gd name="T4" fmla="*/ 21 w 202"/>
                <a:gd name="T5" fmla="*/ 0 h 44"/>
                <a:gd name="T6" fmla="*/ 0 w 202"/>
                <a:gd name="T7" fmla="*/ 22 h 44"/>
                <a:gd name="T8" fmla="*/ 21 w 202"/>
                <a:gd name="T9" fmla="*/ 43 h 44"/>
                <a:gd name="T10" fmla="*/ 180 w 202"/>
                <a:gd name="T11" fmla="*/ 43 h 44"/>
                <a:gd name="T12" fmla="*/ 201 w 202"/>
                <a:gd name="T1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4">
                  <a:moveTo>
                    <a:pt x="201" y="22"/>
                  </a:moveTo>
                  <a:cubicBezTo>
                    <a:pt x="201" y="10"/>
                    <a:pt x="191" y="0"/>
                    <a:pt x="180" y="0"/>
                  </a:cubicBezTo>
                  <a:lnTo>
                    <a:pt x="21" y="0"/>
                  </a:lnTo>
                  <a:cubicBezTo>
                    <a:pt x="9" y="0"/>
                    <a:pt x="0" y="10"/>
                    <a:pt x="0" y="22"/>
                  </a:cubicBezTo>
                  <a:cubicBezTo>
                    <a:pt x="0" y="33"/>
                    <a:pt x="9" y="43"/>
                    <a:pt x="21" y="43"/>
                  </a:cubicBezTo>
                  <a:lnTo>
                    <a:pt x="180" y="43"/>
                  </a:lnTo>
                  <a:cubicBezTo>
                    <a:pt x="191" y="43"/>
                    <a:pt x="201" y="33"/>
                    <a:pt x="201" y="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AB3EBAB4-F847-1C4B-A80A-A69C49A38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435" y="3768729"/>
              <a:ext cx="86788" cy="30996"/>
            </a:xfrm>
            <a:custGeom>
              <a:avLst/>
              <a:gdLst>
                <a:gd name="T0" fmla="*/ 100 w 123"/>
                <a:gd name="T1" fmla="*/ 0 h 43"/>
                <a:gd name="T2" fmla="*/ 21 w 123"/>
                <a:gd name="T3" fmla="*/ 0 h 43"/>
                <a:gd name="T4" fmla="*/ 0 w 123"/>
                <a:gd name="T5" fmla="*/ 21 h 43"/>
                <a:gd name="T6" fmla="*/ 21 w 123"/>
                <a:gd name="T7" fmla="*/ 42 h 43"/>
                <a:gd name="T8" fmla="*/ 100 w 123"/>
                <a:gd name="T9" fmla="*/ 42 h 43"/>
                <a:gd name="T10" fmla="*/ 121 w 123"/>
                <a:gd name="T11" fmla="*/ 21 h 43"/>
                <a:gd name="T12" fmla="*/ 100 w 123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3">
                  <a:moveTo>
                    <a:pt x="100" y="0"/>
                  </a:moveTo>
                  <a:lnTo>
                    <a:pt x="21" y="0"/>
                  </a:lnTo>
                  <a:cubicBezTo>
                    <a:pt x="9" y="0"/>
                    <a:pt x="0" y="10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lnTo>
                    <a:pt x="100" y="42"/>
                  </a:lnTo>
                  <a:cubicBezTo>
                    <a:pt x="112" y="42"/>
                    <a:pt x="121" y="33"/>
                    <a:pt x="121" y="21"/>
                  </a:cubicBezTo>
                  <a:cubicBezTo>
                    <a:pt x="122" y="10"/>
                    <a:pt x="112" y="0"/>
                    <a:pt x="1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2" name="Freeform 49">
              <a:extLst>
                <a:ext uri="{FF2B5EF4-FFF2-40B4-BE49-F238E27FC236}">
                  <a16:creationId xmlns:a16="http://schemas.microsoft.com/office/drawing/2014/main" id="{9983C09B-DE25-244D-931F-A50E7357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435" y="3843118"/>
              <a:ext cx="86788" cy="30996"/>
            </a:xfrm>
            <a:custGeom>
              <a:avLst/>
              <a:gdLst>
                <a:gd name="T0" fmla="*/ 100 w 123"/>
                <a:gd name="T1" fmla="*/ 0 h 43"/>
                <a:gd name="T2" fmla="*/ 21 w 123"/>
                <a:gd name="T3" fmla="*/ 0 h 43"/>
                <a:gd name="T4" fmla="*/ 0 w 123"/>
                <a:gd name="T5" fmla="*/ 21 h 43"/>
                <a:gd name="T6" fmla="*/ 21 w 123"/>
                <a:gd name="T7" fmla="*/ 42 h 43"/>
                <a:gd name="T8" fmla="*/ 100 w 123"/>
                <a:gd name="T9" fmla="*/ 42 h 43"/>
                <a:gd name="T10" fmla="*/ 121 w 123"/>
                <a:gd name="T11" fmla="*/ 21 h 43"/>
                <a:gd name="T12" fmla="*/ 100 w 123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3">
                  <a:moveTo>
                    <a:pt x="100" y="0"/>
                  </a:moveTo>
                  <a:lnTo>
                    <a:pt x="21" y="0"/>
                  </a:ln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lnTo>
                    <a:pt x="100" y="42"/>
                  </a:lnTo>
                  <a:cubicBezTo>
                    <a:pt x="112" y="42"/>
                    <a:pt x="121" y="32"/>
                    <a:pt x="121" y="21"/>
                  </a:cubicBezTo>
                  <a:cubicBezTo>
                    <a:pt x="122" y="9"/>
                    <a:pt x="112" y="0"/>
                    <a:pt x="1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3" name="Freeform 50">
              <a:extLst>
                <a:ext uri="{FF2B5EF4-FFF2-40B4-BE49-F238E27FC236}">
                  <a16:creationId xmlns:a16="http://schemas.microsoft.com/office/drawing/2014/main" id="{85ED2BE3-F77D-8A4F-91E7-5EE861D12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2346" y="3359587"/>
              <a:ext cx="638510" cy="626111"/>
            </a:xfrm>
            <a:custGeom>
              <a:avLst/>
              <a:gdLst>
                <a:gd name="T0" fmla="*/ 893 w 908"/>
                <a:gd name="T1" fmla="*/ 412 h 889"/>
                <a:gd name="T2" fmla="*/ 833 w 908"/>
                <a:gd name="T3" fmla="*/ 327 h 889"/>
                <a:gd name="T4" fmla="*/ 806 w 908"/>
                <a:gd name="T5" fmla="*/ 310 h 889"/>
                <a:gd name="T6" fmla="*/ 774 w 908"/>
                <a:gd name="T7" fmla="*/ 317 h 889"/>
                <a:gd name="T8" fmla="*/ 711 w 908"/>
                <a:gd name="T9" fmla="*/ 362 h 889"/>
                <a:gd name="T10" fmla="*/ 711 w 908"/>
                <a:gd name="T11" fmla="*/ 275 h 889"/>
                <a:gd name="T12" fmla="*/ 706 w 908"/>
                <a:gd name="T13" fmla="*/ 261 h 889"/>
                <a:gd name="T14" fmla="*/ 483 w 908"/>
                <a:gd name="T15" fmla="*/ 9 h 889"/>
                <a:gd name="T16" fmla="*/ 459 w 908"/>
                <a:gd name="T17" fmla="*/ 3 h 889"/>
                <a:gd name="T18" fmla="*/ 446 w 908"/>
                <a:gd name="T19" fmla="*/ 23 h 889"/>
                <a:gd name="T20" fmla="*/ 446 w 908"/>
                <a:gd name="T21" fmla="*/ 296 h 889"/>
                <a:gd name="T22" fmla="*/ 467 w 908"/>
                <a:gd name="T23" fmla="*/ 317 h 889"/>
                <a:gd name="T24" fmla="*/ 601 w 908"/>
                <a:gd name="T25" fmla="*/ 317 h 889"/>
                <a:gd name="T26" fmla="*/ 622 w 908"/>
                <a:gd name="T27" fmla="*/ 296 h 889"/>
                <a:gd name="T28" fmla="*/ 601 w 908"/>
                <a:gd name="T29" fmla="*/ 275 h 889"/>
                <a:gd name="T30" fmla="*/ 488 w 908"/>
                <a:gd name="T31" fmla="*/ 275 h 889"/>
                <a:gd name="T32" fmla="*/ 488 w 908"/>
                <a:gd name="T33" fmla="*/ 79 h 889"/>
                <a:gd name="T34" fmla="*/ 668 w 908"/>
                <a:gd name="T35" fmla="*/ 283 h 889"/>
                <a:gd name="T36" fmla="*/ 668 w 908"/>
                <a:gd name="T37" fmla="*/ 392 h 889"/>
                <a:gd name="T38" fmla="*/ 659 w 908"/>
                <a:gd name="T39" fmla="*/ 451 h 889"/>
                <a:gd name="T40" fmla="*/ 678 w 908"/>
                <a:gd name="T41" fmla="*/ 478 h 889"/>
                <a:gd name="T42" fmla="*/ 708 w 908"/>
                <a:gd name="T43" fmla="*/ 483 h 889"/>
                <a:gd name="T44" fmla="*/ 713 w 908"/>
                <a:gd name="T45" fmla="*/ 453 h 889"/>
                <a:gd name="T46" fmla="*/ 694 w 908"/>
                <a:gd name="T47" fmla="*/ 426 h 889"/>
                <a:gd name="T48" fmla="*/ 799 w 908"/>
                <a:gd name="T49" fmla="*/ 352 h 889"/>
                <a:gd name="T50" fmla="*/ 859 w 908"/>
                <a:gd name="T51" fmla="*/ 436 h 889"/>
                <a:gd name="T52" fmla="*/ 461 w 908"/>
                <a:gd name="T53" fmla="*/ 717 h 889"/>
                <a:gd name="T54" fmla="*/ 370 w 908"/>
                <a:gd name="T55" fmla="*/ 720 h 889"/>
                <a:gd name="T56" fmla="*/ 402 w 908"/>
                <a:gd name="T57" fmla="*/ 632 h 889"/>
                <a:gd name="T58" fmla="*/ 596 w 908"/>
                <a:gd name="T59" fmla="*/ 495 h 889"/>
                <a:gd name="T60" fmla="*/ 601 w 908"/>
                <a:gd name="T61" fmla="*/ 465 h 889"/>
                <a:gd name="T62" fmla="*/ 571 w 908"/>
                <a:gd name="T63" fmla="*/ 460 h 889"/>
                <a:gd name="T64" fmla="*/ 371 w 908"/>
                <a:gd name="T65" fmla="*/ 602 h 889"/>
                <a:gd name="T66" fmla="*/ 364 w 908"/>
                <a:gd name="T67" fmla="*/ 612 h 889"/>
                <a:gd name="T68" fmla="*/ 320 w 908"/>
                <a:gd name="T69" fmla="*/ 735 h 889"/>
                <a:gd name="T70" fmla="*/ 323 w 908"/>
                <a:gd name="T71" fmla="*/ 755 h 889"/>
                <a:gd name="T72" fmla="*/ 340 w 908"/>
                <a:gd name="T73" fmla="*/ 763 h 889"/>
                <a:gd name="T74" fmla="*/ 340 w 908"/>
                <a:gd name="T75" fmla="*/ 763 h 889"/>
                <a:gd name="T76" fmla="*/ 469 w 908"/>
                <a:gd name="T77" fmla="*/ 760 h 889"/>
                <a:gd name="T78" fmla="*/ 481 w 908"/>
                <a:gd name="T79" fmla="*/ 756 h 889"/>
                <a:gd name="T80" fmla="*/ 668 w 908"/>
                <a:gd name="T81" fmla="*/ 623 h 889"/>
                <a:gd name="T82" fmla="*/ 668 w 908"/>
                <a:gd name="T83" fmla="*/ 825 h 889"/>
                <a:gd name="T84" fmla="*/ 648 w 908"/>
                <a:gd name="T85" fmla="*/ 845 h 889"/>
                <a:gd name="T86" fmla="*/ 63 w 908"/>
                <a:gd name="T87" fmla="*/ 845 h 889"/>
                <a:gd name="T88" fmla="*/ 42 w 908"/>
                <a:gd name="T89" fmla="*/ 825 h 889"/>
                <a:gd name="T90" fmla="*/ 42 w 908"/>
                <a:gd name="T91" fmla="*/ 63 h 889"/>
                <a:gd name="T92" fmla="*/ 63 w 908"/>
                <a:gd name="T93" fmla="*/ 43 h 889"/>
                <a:gd name="T94" fmla="*/ 387 w 908"/>
                <a:gd name="T95" fmla="*/ 43 h 889"/>
                <a:gd name="T96" fmla="*/ 408 w 908"/>
                <a:gd name="T97" fmla="*/ 22 h 889"/>
                <a:gd name="T98" fmla="*/ 387 w 908"/>
                <a:gd name="T99" fmla="*/ 1 h 889"/>
                <a:gd name="T100" fmla="*/ 63 w 908"/>
                <a:gd name="T101" fmla="*/ 1 h 889"/>
                <a:gd name="T102" fmla="*/ 0 w 908"/>
                <a:gd name="T103" fmla="*/ 63 h 889"/>
                <a:gd name="T104" fmla="*/ 0 w 908"/>
                <a:gd name="T105" fmla="*/ 826 h 889"/>
                <a:gd name="T106" fmla="*/ 63 w 908"/>
                <a:gd name="T107" fmla="*/ 888 h 889"/>
                <a:gd name="T108" fmla="*/ 648 w 908"/>
                <a:gd name="T109" fmla="*/ 888 h 889"/>
                <a:gd name="T110" fmla="*/ 711 w 908"/>
                <a:gd name="T111" fmla="*/ 826 h 889"/>
                <a:gd name="T112" fmla="*/ 711 w 908"/>
                <a:gd name="T113" fmla="*/ 593 h 889"/>
                <a:gd name="T114" fmla="*/ 883 w 908"/>
                <a:gd name="T115" fmla="*/ 472 h 889"/>
                <a:gd name="T116" fmla="*/ 893 w 908"/>
                <a:gd name="T117" fmla="*/ 41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8" h="889">
                  <a:moveTo>
                    <a:pt x="893" y="412"/>
                  </a:moveTo>
                  <a:lnTo>
                    <a:pt x="833" y="327"/>
                  </a:lnTo>
                  <a:cubicBezTo>
                    <a:pt x="827" y="318"/>
                    <a:pt x="817" y="312"/>
                    <a:pt x="806" y="310"/>
                  </a:cubicBezTo>
                  <a:cubicBezTo>
                    <a:pt x="794" y="308"/>
                    <a:pt x="783" y="310"/>
                    <a:pt x="774" y="317"/>
                  </a:cubicBezTo>
                  <a:lnTo>
                    <a:pt x="711" y="362"/>
                  </a:lnTo>
                  <a:lnTo>
                    <a:pt x="711" y="275"/>
                  </a:lnTo>
                  <a:cubicBezTo>
                    <a:pt x="711" y="270"/>
                    <a:pt x="709" y="265"/>
                    <a:pt x="706" y="261"/>
                  </a:cubicBezTo>
                  <a:lnTo>
                    <a:pt x="483" y="9"/>
                  </a:lnTo>
                  <a:cubicBezTo>
                    <a:pt x="477" y="2"/>
                    <a:pt x="468" y="0"/>
                    <a:pt x="459" y="3"/>
                  </a:cubicBezTo>
                  <a:cubicBezTo>
                    <a:pt x="451" y="6"/>
                    <a:pt x="446" y="14"/>
                    <a:pt x="446" y="23"/>
                  </a:cubicBezTo>
                  <a:lnTo>
                    <a:pt x="446" y="296"/>
                  </a:lnTo>
                  <a:cubicBezTo>
                    <a:pt x="446" y="308"/>
                    <a:pt x="455" y="317"/>
                    <a:pt x="467" y="317"/>
                  </a:cubicBezTo>
                  <a:lnTo>
                    <a:pt x="601" y="317"/>
                  </a:lnTo>
                  <a:cubicBezTo>
                    <a:pt x="613" y="317"/>
                    <a:pt x="622" y="307"/>
                    <a:pt x="622" y="296"/>
                  </a:cubicBezTo>
                  <a:cubicBezTo>
                    <a:pt x="622" y="284"/>
                    <a:pt x="612" y="275"/>
                    <a:pt x="601" y="275"/>
                  </a:cubicBezTo>
                  <a:lnTo>
                    <a:pt x="488" y="275"/>
                  </a:lnTo>
                  <a:lnTo>
                    <a:pt x="488" y="79"/>
                  </a:lnTo>
                  <a:lnTo>
                    <a:pt x="668" y="283"/>
                  </a:lnTo>
                  <a:lnTo>
                    <a:pt x="668" y="392"/>
                  </a:lnTo>
                  <a:cubicBezTo>
                    <a:pt x="650" y="406"/>
                    <a:pt x="645" y="432"/>
                    <a:pt x="659" y="451"/>
                  </a:cubicBezTo>
                  <a:lnTo>
                    <a:pt x="678" y="478"/>
                  </a:lnTo>
                  <a:cubicBezTo>
                    <a:pt x="685" y="487"/>
                    <a:pt x="698" y="489"/>
                    <a:pt x="708" y="483"/>
                  </a:cubicBezTo>
                  <a:cubicBezTo>
                    <a:pt x="717" y="476"/>
                    <a:pt x="719" y="463"/>
                    <a:pt x="713" y="453"/>
                  </a:cubicBezTo>
                  <a:lnTo>
                    <a:pt x="694" y="426"/>
                  </a:lnTo>
                  <a:lnTo>
                    <a:pt x="799" y="352"/>
                  </a:lnTo>
                  <a:lnTo>
                    <a:pt x="859" y="436"/>
                  </a:lnTo>
                  <a:lnTo>
                    <a:pt x="461" y="717"/>
                  </a:lnTo>
                  <a:lnTo>
                    <a:pt x="370" y="720"/>
                  </a:lnTo>
                  <a:lnTo>
                    <a:pt x="402" y="632"/>
                  </a:lnTo>
                  <a:lnTo>
                    <a:pt x="596" y="495"/>
                  </a:lnTo>
                  <a:cubicBezTo>
                    <a:pt x="605" y="488"/>
                    <a:pt x="608" y="475"/>
                    <a:pt x="601" y="465"/>
                  </a:cubicBezTo>
                  <a:cubicBezTo>
                    <a:pt x="594" y="456"/>
                    <a:pt x="581" y="454"/>
                    <a:pt x="571" y="460"/>
                  </a:cubicBezTo>
                  <a:lnTo>
                    <a:pt x="371" y="602"/>
                  </a:lnTo>
                  <a:cubicBezTo>
                    <a:pt x="368" y="604"/>
                    <a:pt x="365" y="608"/>
                    <a:pt x="364" y="612"/>
                  </a:cubicBezTo>
                  <a:lnTo>
                    <a:pt x="320" y="735"/>
                  </a:lnTo>
                  <a:cubicBezTo>
                    <a:pt x="318" y="741"/>
                    <a:pt x="318" y="749"/>
                    <a:pt x="323" y="755"/>
                  </a:cubicBezTo>
                  <a:cubicBezTo>
                    <a:pt x="327" y="760"/>
                    <a:pt x="333" y="763"/>
                    <a:pt x="340" y="763"/>
                  </a:cubicBezTo>
                  <a:lnTo>
                    <a:pt x="340" y="763"/>
                  </a:lnTo>
                  <a:lnTo>
                    <a:pt x="469" y="760"/>
                  </a:lnTo>
                  <a:cubicBezTo>
                    <a:pt x="473" y="760"/>
                    <a:pt x="477" y="758"/>
                    <a:pt x="481" y="756"/>
                  </a:cubicBezTo>
                  <a:lnTo>
                    <a:pt x="668" y="623"/>
                  </a:lnTo>
                  <a:lnTo>
                    <a:pt x="668" y="825"/>
                  </a:lnTo>
                  <a:cubicBezTo>
                    <a:pt x="668" y="836"/>
                    <a:pt x="659" y="845"/>
                    <a:pt x="648" y="845"/>
                  </a:cubicBezTo>
                  <a:lnTo>
                    <a:pt x="63" y="845"/>
                  </a:lnTo>
                  <a:cubicBezTo>
                    <a:pt x="51" y="845"/>
                    <a:pt x="42" y="836"/>
                    <a:pt x="42" y="825"/>
                  </a:cubicBezTo>
                  <a:lnTo>
                    <a:pt x="42" y="63"/>
                  </a:lnTo>
                  <a:cubicBezTo>
                    <a:pt x="42" y="52"/>
                    <a:pt x="51" y="43"/>
                    <a:pt x="63" y="43"/>
                  </a:cubicBezTo>
                  <a:lnTo>
                    <a:pt x="387" y="43"/>
                  </a:lnTo>
                  <a:cubicBezTo>
                    <a:pt x="399" y="43"/>
                    <a:pt x="408" y="34"/>
                    <a:pt x="408" y="22"/>
                  </a:cubicBezTo>
                  <a:cubicBezTo>
                    <a:pt x="408" y="10"/>
                    <a:pt x="399" y="1"/>
                    <a:pt x="387" y="1"/>
                  </a:cubicBezTo>
                  <a:lnTo>
                    <a:pt x="63" y="1"/>
                  </a:lnTo>
                  <a:cubicBezTo>
                    <a:pt x="28" y="1"/>
                    <a:pt x="0" y="29"/>
                    <a:pt x="0" y="63"/>
                  </a:cubicBezTo>
                  <a:lnTo>
                    <a:pt x="0" y="826"/>
                  </a:lnTo>
                  <a:cubicBezTo>
                    <a:pt x="0" y="860"/>
                    <a:pt x="28" y="888"/>
                    <a:pt x="63" y="888"/>
                  </a:cubicBezTo>
                  <a:lnTo>
                    <a:pt x="648" y="888"/>
                  </a:lnTo>
                  <a:cubicBezTo>
                    <a:pt x="682" y="888"/>
                    <a:pt x="711" y="860"/>
                    <a:pt x="711" y="826"/>
                  </a:cubicBezTo>
                  <a:lnTo>
                    <a:pt x="711" y="593"/>
                  </a:lnTo>
                  <a:lnTo>
                    <a:pt x="883" y="472"/>
                  </a:lnTo>
                  <a:cubicBezTo>
                    <a:pt x="902" y="458"/>
                    <a:pt x="907" y="431"/>
                    <a:pt x="893" y="4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9895" y="6114889"/>
            <a:ext cx="10693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 smtClean="0">
                <a:solidFill>
                  <a:schemeClr val="accent1"/>
                </a:solidFill>
              </a:rPr>
              <a:t>Textul exact si complet se regăsește in documentul </a:t>
            </a:r>
          </a:p>
          <a:p>
            <a:r>
              <a:rPr lang="ro-RO" sz="1050" dirty="0" smtClean="0">
                <a:solidFill>
                  <a:schemeClr val="accent1"/>
                </a:solidFill>
              </a:rPr>
              <a:t> </a:t>
            </a:r>
            <a:r>
              <a:rPr lang="ro-RO" sz="1050" dirty="0">
                <a:solidFill>
                  <a:schemeClr val="accent1"/>
                </a:solidFill>
              </a:rPr>
              <a:t>GHID DE FINANŢARE a Programului privind efectuarea de lucrări destinate creșterii </a:t>
            </a:r>
            <a:r>
              <a:rPr lang="ro-RO" sz="1050" dirty="0" err="1">
                <a:solidFill>
                  <a:schemeClr val="accent1"/>
                </a:solidFill>
              </a:rPr>
              <a:t>eficienţei</a:t>
            </a:r>
            <a:r>
              <a:rPr lang="ro-RO" sz="1050" dirty="0">
                <a:solidFill>
                  <a:schemeClr val="accent1"/>
                </a:solidFill>
              </a:rPr>
              <a:t> energetice în locuințe unifamiliale, beneficiari persoane fizice</a:t>
            </a:r>
            <a:endParaRPr lang="en-US" sz="105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5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CFE8E3-3361-4EDE-BB6A-5C483888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EE375-6797-4132-80D9-D44E5675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SUSȚINEM EFICIENȚA ENERGETICĂ!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568908-B22F-4025-987A-92750C6B63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80246"/>
            <a:ext cx="2932213" cy="276999"/>
          </a:xfrm>
        </p:spPr>
        <p:txBody>
          <a:bodyPr/>
          <a:lstStyle/>
          <a:p>
            <a:r>
              <a:rPr lang="ro-RO" dirty="0" smtClean="0"/>
              <a:t>PROGRAMUL NAȚIONAL CASA EFICIENTĂ ENERGETIC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35BD8A-442E-4343-A3A7-47887CA022F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605949" y="6530387"/>
            <a:ext cx="2977097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2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Saint Gobain 2019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17428C"/>
      </a:accent1>
      <a:accent2>
        <a:srgbClr val="CE142E"/>
      </a:accent2>
      <a:accent3>
        <a:srgbClr val="E5531A"/>
      </a:accent3>
      <a:accent4>
        <a:srgbClr val="67B9B0"/>
      </a:accent4>
      <a:accent5>
        <a:srgbClr val="219CDC"/>
      </a:accent5>
      <a:accent6>
        <a:srgbClr val="17428C"/>
      </a:accent6>
      <a:hlink>
        <a:srgbClr val="CE142E"/>
      </a:hlink>
      <a:folHlink>
        <a:srgbClr val="E5531A"/>
      </a:folHlink>
    </a:clrScheme>
    <a:fontScheme name="Personnalisé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44450" cap="rnd">
          <a:gradFill>
            <a:gsLst>
              <a:gs pos="0">
                <a:schemeClr val="accent6"/>
              </a:gs>
              <a:gs pos="99000">
                <a:schemeClr val="accent5"/>
              </a:gs>
            </a:gsLst>
            <a:lin ang="5400000" scaled="1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1183</Words>
  <Application>Microsoft Office PowerPoint</Application>
  <PresentationFormat>Widescreen</PresentationFormat>
  <Paragraphs>106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Times New Roman</vt:lpstr>
      <vt:lpstr>Wingdings</vt:lpstr>
      <vt:lpstr>Thème Office</vt:lpstr>
      <vt:lpstr>SUSTINEM EFICIENȚA ENERGETICĂ ÎN ROMÂNIA</vt:lpstr>
      <vt:lpstr>PowerPoint Presentation</vt:lpstr>
      <vt:lpstr>PROGRAMUL NAȚIONAL - CASA EFICIENTĂ ENERGETIC</vt:lpstr>
      <vt:lpstr>PROGRAMUL NAȚIONAL - CASA EFICIENTĂ ENERGETIC</vt:lpstr>
      <vt:lpstr>PROGRAMUL NAȚIONAL - CASA EFICIENTĂ ENERGETIC</vt:lpstr>
      <vt:lpstr>MODEL CERERE DE FINANȚARE – Anexa 1</vt:lpstr>
      <vt:lpstr>OPIS - DOSAR DE FINANȚARE</vt:lpstr>
      <vt:lpstr>SUSȚINEM EFICIENȚA ENERGETICĂ!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comont</dc:creator>
  <cp:lastModifiedBy>Davidoglu, Oana</cp:lastModifiedBy>
  <cp:revision>245</cp:revision>
  <dcterms:created xsi:type="dcterms:W3CDTF">2019-02-21T11:15:05Z</dcterms:created>
  <dcterms:modified xsi:type="dcterms:W3CDTF">2020-08-13T07:33:58Z</dcterms:modified>
</cp:coreProperties>
</file>